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19"/>
  </p:notesMasterIdLst>
  <p:sldIdLst>
    <p:sldId id="256" r:id="rId2"/>
    <p:sldId id="258" r:id="rId3"/>
    <p:sldId id="270" r:id="rId4"/>
    <p:sldId id="272" r:id="rId5"/>
    <p:sldId id="271" r:id="rId6"/>
    <p:sldId id="257" r:id="rId7"/>
    <p:sldId id="259" r:id="rId8"/>
    <p:sldId id="260" r:id="rId9"/>
    <p:sldId id="261" r:id="rId10"/>
    <p:sldId id="262" r:id="rId11"/>
    <p:sldId id="263" r:id="rId12"/>
    <p:sldId id="264" r:id="rId13"/>
    <p:sldId id="265" r:id="rId14"/>
    <p:sldId id="266" r:id="rId15"/>
    <p:sldId id="267" r:id="rId16"/>
    <p:sldId id="268" r:id="rId17"/>
    <p:sldId id="269"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51DEEB1-D83D-594A-8A07-11850E813828}">
          <p14:sldIdLst>
            <p14:sldId id="256"/>
          </p14:sldIdLst>
        </p14:section>
        <p14:section name="回顾" id="{7803CE0F-6B41-FA4D-9C9B-530AAF3E13EA}">
          <p14:sldIdLst>
            <p14:sldId id="258"/>
            <p14:sldId id="270"/>
            <p14:sldId id="272"/>
            <p14:sldId id="271"/>
          </p14:sldIdLst>
        </p14:section>
        <p14:section name="promatic programme" id="{4C38A1A2-DF1E-5947-9AAA-7CDE002256DA}">
          <p14:sldIdLst>
            <p14:sldId id="257"/>
            <p14:sldId id="259"/>
            <p14:sldId id="260"/>
            <p14:sldId id="261"/>
            <p14:sldId id="262"/>
            <p14:sldId id="263"/>
            <p14:sldId id="264"/>
            <p14:sldId id="265"/>
            <p14:sldId id="266"/>
            <p14:sldId id="267"/>
            <p14:sldId id="268"/>
          </p14:sldIdLst>
        </p14:section>
        <p14:section name="picks" id="{4509F8A4-AE97-4A48-AE18-BD92EE4C94F4}">
          <p14:sldIdLst>
            <p14:sldId id="2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1" autoAdjust="0"/>
    <p:restoredTop sz="89402" autoAdjust="0"/>
  </p:normalViewPr>
  <p:slideViewPr>
    <p:cSldViewPr snapToGrid="0" snapToObjects="1">
      <p:cViewPr varScale="1">
        <p:scale>
          <a:sx n="103" d="100"/>
          <a:sy n="103" d="100"/>
        </p:scale>
        <p:origin x="-1256"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gif>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094562-940F-2142-88B6-FBA667DA45FF}" type="datetimeFigureOut">
              <a:rPr kumimoji="1" lang="zh-CN" altLang="en-US" smtClean="0"/>
              <a:t>10/23/14</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9929A1A-821D-0B47-85E4-771356FF7D88}" type="slidenum">
              <a:rPr kumimoji="1" lang="zh-CN" altLang="en-US" smtClean="0"/>
              <a:t>‹#›</a:t>
            </a:fld>
            <a:endParaRPr kumimoji="1" lang="zh-CN" altLang="en-US"/>
          </a:p>
        </p:txBody>
      </p:sp>
    </p:spTree>
    <p:extLst>
      <p:ext uri="{BB962C8B-B14F-4D97-AF65-F5344CB8AC3E}">
        <p14:creationId xmlns:p14="http://schemas.microsoft.com/office/powerpoint/2010/main" val="321980096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odata.org/documentation/odata-version-3-0/batch-processing/" TargetMode="External"/><Relationship Id="rId4" Type="http://schemas.openxmlformats.org/officeDocument/2006/relationships/hyperlink" Target="https://cloud.google.com/storage/docs/json_api/v1/how-tos/batch%23example"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a:t>
            </a:fld>
            <a:endParaRPr kumimoji="1" lang="zh-CN" altLang="en-US"/>
          </a:p>
        </p:txBody>
      </p:sp>
    </p:spTree>
    <p:extLst>
      <p:ext uri="{BB962C8B-B14F-4D97-AF65-F5344CB8AC3E}">
        <p14:creationId xmlns:p14="http://schemas.microsoft.com/office/powerpoint/2010/main" val="767211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11. </a:t>
            </a:r>
            <a:r>
              <a:rPr kumimoji="1" lang="zh-CN" altLang="en-US" dirty="0" smtClean="0"/>
              <a:t>可靠的开发软件易于理解和维护的唯一途径</a:t>
            </a:r>
            <a:endParaRPr kumimoji="1" lang="en-US" altLang="zh-CN" dirty="0" smtClean="0"/>
          </a:p>
          <a:p>
            <a:r>
              <a:rPr kumimoji="1" lang="zh-CN" altLang="zh-CN" dirty="0" smtClean="0"/>
              <a:t>1</a:t>
            </a:r>
            <a:r>
              <a:rPr kumimoji="1" lang="en-US" altLang="zh-CN" dirty="0" smtClean="0"/>
              <a:t>2.</a:t>
            </a:r>
            <a:r>
              <a:rPr kumimoji="1" lang="en-US" altLang="zh-CN" baseline="0" dirty="0" smtClean="0"/>
              <a:t> </a:t>
            </a:r>
            <a:r>
              <a:rPr kumimoji="1" lang="zh-CN" altLang="en-US" baseline="0" dirty="0" smtClean="0"/>
              <a:t>如果不进行复用，</a:t>
            </a:r>
            <a:r>
              <a:rPr kumimoji="1" lang="en-US" altLang="zh-CN" baseline="0" dirty="0" smtClean="0"/>
              <a:t> </a:t>
            </a:r>
            <a:r>
              <a:rPr kumimoji="1" lang="zh-CN" altLang="en-US" baseline="0" dirty="0" smtClean="0"/>
              <a:t>就会有重复知识的风险</a:t>
            </a:r>
            <a:r>
              <a:rPr kumimoji="1" lang="en-US" altLang="zh-CN" baseline="0" dirty="0" smtClean="0"/>
              <a:t> </a:t>
            </a:r>
          </a:p>
          <a:p>
            <a:pPr marL="228600" marR="0" indent="-228600" algn="l" defTabSz="457200" rtl="0" eaLnBrk="1" fontAlgn="auto" latinLnBrk="0" hangingPunct="1">
              <a:lnSpc>
                <a:spcPct val="100000"/>
              </a:lnSpc>
              <a:spcBef>
                <a:spcPts val="0"/>
              </a:spcBef>
              <a:spcAft>
                <a:spcPts val="0"/>
              </a:spcAft>
              <a:buClrTx/>
              <a:buSzTx/>
              <a:buFontTx/>
              <a:buAutoNum type="arabicPeriod" startAt="13"/>
              <a:tabLst/>
              <a:defRPr/>
            </a:pPr>
            <a:r>
              <a:rPr kumimoji="1" lang="zh-CN" altLang="en-US" baseline="0" dirty="0" smtClean="0"/>
              <a:t>（</a:t>
            </a:r>
            <a:r>
              <a:rPr lang="en-US" altLang="zh-CN" sz="1200" b="0" kern="1200" dirty="0" smtClean="0">
                <a:solidFill>
                  <a:schemeClr val="tx1"/>
                </a:solidFill>
                <a:effectLst/>
                <a:latin typeface="+mn-lt"/>
                <a:ea typeface="+mn-ea"/>
                <a:cs typeface="+mn-cs"/>
              </a:rPr>
              <a:t>orthogonal </a:t>
            </a:r>
            <a:r>
              <a:rPr kumimoji="1" lang="zh-CN" altLang="en-US" baseline="0" dirty="0" smtClean="0"/>
              <a:t>正交性</a:t>
            </a:r>
            <a:r>
              <a:rPr kumimoji="1" lang="en-US" altLang="zh-CN" baseline="0" dirty="0" smtClean="0"/>
              <a:t>: </a:t>
            </a:r>
            <a:r>
              <a:rPr kumimoji="1" lang="zh-CN" altLang="en-US" baseline="0" dirty="0" smtClean="0"/>
              <a:t>如果两个或更多事物中的一个发生变化，不会影响到其它事物，</a:t>
            </a:r>
            <a:r>
              <a:rPr kumimoji="1" lang="en-US" altLang="zh-CN" baseline="0" dirty="0" smtClean="0"/>
              <a:t> </a:t>
            </a:r>
            <a:r>
              <a:rPr kumimoji="1" lang="zh-CN" altLang="en-US" baseline="0" dirty="0" smtClean="0"/>
              <a:t>那么这些事物就是正交的。界面不影响数据库，更换数据库不影响界面）</a:t>
            </a:r>
            <a:endParaRPr kumimoji="1" lang="en-US" altLang="zh-CN" baseline="0" dirty="0" smtClean="0"/>
          </a:p>
          <a:p>
            <a:r>
              <a:rPr kumimoji="1" lang="en-US" altLang="zh-CN" baseline="0" dirty="0" smtClean="0"/>
              <a:t>   </a:t>
            </a:r>
            <a:r>
              <a:rPr kumimoji="1" lang="zh-CN" altLang="en-US" baseline="0" dirty="0" smtClean="0"/>
              <a:t>直升机的操作</a:t>
            </a:r>
            <a:endParaRPr kumimoji="1" lang="en-US" altLang="zh-CN" baseline="0" dirty="0" smtClean="0"/>
          </a:p>
          <a:p>
            <a:r>
              <a:rPr kumimoji="1" lang="en-US" altLang="zh-CN" baseline="0" dirty="0" smtClean="0"/>
              <a:t>   </a:t>
            </a:r>
            <a:r>
              <a:rPr kumimoji="1" lang="zh-CN" altLang="en-US" baseline="0" dirty="0" smtClean="0"/>
              <a:t>高内聚，低耦合</a:t>
            </a:r>
            <a:endParaRPr kumimoji="1" lang="en-US" altLang="zh-CN" baseline="0" dirty="0" smtClean="0"/>
          </a:p>
          <a:p>
            <a:r>
              <a:rPr kumimoji="1" lang="en-US" altLang="zh-CN" baseline="0" dirty="0" smtClean="0"/>
              <a:t>   challenge</a:t>
            </a:r>
            <a:r>
              <a:rPr kumimoji="1" lang="zh-CN" altLang="en-US" baseline="0" dirty="0" smtClean="0"/>
              <a:t>：考虑你正在使用的系统中工具哪些是正交的，哪些不是，为什么？</a:t>
            </a:r>
            <a:endParaRPr kumimoji="1" lang="en-US" altLang="zh-CN" baseline="0" dirty="0" smtClean="0"/>
          </a:p>
          <a:p>
            <a:r>
              <a:rPr kumimoji="1" lang="en-US" altLang="zh-CN" baseline="0" dirty="0" smtClean="0"/>
              <a:t>   question</a:t>
            </a:r>
            <a:r>
              <a:rPr kumimoji="1" lang="zh-CN" altLang="en-US" baseline="0" dirty="0" smtClean="0"/>
              <a:t>：</a:t>
            </a:r>
            <a:endParaRPr kumimoji="1" lang="en-US" altLang="zh-CN" baseline="0" dirty="0" smtClean="0"/>
          </a:p>
          <a:p>
            <a:r>
              <a:rPr lang="en-US" altLang="zh-CN" sz="1200" kern="1200" dirty="0" smtClean="0">
                <a:solidFill>
                  <a:schemeClr val="tx1"/>
                </a:solidFill>
                <a:effectLst/>
                <a:latin typeface="+mn-lt"/>
                <a:ea typeface="+mn-ea"/>
                <a:cs typeface="+mn-cs"/>
              </a:rPr>
              <a:t>class Split1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Split1(</a:t>
            </a:r>
            <a:r>
              <a:rPr lang="en-US" altLang="zh-CN" sz="1200" kern="1200" dirty="0" err="1" smtClean="0">
                <a:solidFill>
                  <a:schemeClr val="tx1"/>
                </a:solidFill>
                <a:effectLst/>
                <a:latin typeface="+mn-lt"/>
                <a:ea typeface="+mn-ea"/>
                <a:cs typeface="+mn-cs"/>
              </a:rPr>
              <a:t>InputStreamReader</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rdr</a:t>
            </a:r>
            <a:r>
              <a:rPr lang="en-US" altLang="zh-CN" sz="1200" kern="1200" dirty="0" smtClean="0">
                <a:solidFill>
                  <a:schemeClr val="tx1"/>
                </a:solidFill>
                <a:effectLst/>
                <a:latin typeface="+mn-lt"/>
                <a:ea typeface="+mn-ea"/>
                <a:cs typeface="+mn-cs"/>
              </a:rPr>
              <a:t>) {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void </a:t>
            </a:r>
            <a:r>
              <a:rPr lang="en-US" altLang="zh-CN" sz="1200" kern="1200" dirty="0" err="1" smtClean="0">
                <a:solidFill>
                  <a:schemeClr val="tx1"/>
                </a:solidFill>
                <a:effectLst/>
                <a:latin typeface="+mn-lt"/>
                <a:ea typeface="+mn-ea"/>
                <a:cs typeface="+mn-cs"/>
              </a:rPr>
              <a:t>readNextLine</a:t>
            </a:r>
            <a:r>
              <a:rPr lang="en-US" altLang="zh-CN" sz="1200" kern="1200" dirty="0" smtClean="0">
                <a:solidFill>
                  <a:schemeClr val="tx1"/>
                </a:solidFill>
                <a:effectLst/>
                <a:latin typeface="+mn-lt"/>
                <a:ea typeface="+mn-ea"/>
                <a:cs typeface="+mn-cs"/>
              </a:rPr>
              <a:t>() throws </a:t>
            </a:r>
            <a:r>
              <a:rPr lang="en-US" altLang="zh-CN" sz="1200" kern="1200" dirty="0" err="1" smtClean="0">
                <a:solidFill>
                  <a:schemeClr val="tx1"/>
                </a:solidFill>
                <a:effectLst/>
                <a:latin typeface="+mn-lt"/>
                <a:ea typeface="+mn-ea"/>
                <a:cs typeface="+mn-cs"/>
              </a:rPr>
              <a:t>IOException</a:t>
            </a:r>
            <a:r>
              <a:rPr lang="en-US" altLang="zh-CN" sz="1200" kern="1200" dirty="0" smtClean="0">
                <a:solidFill>
                  <a:schemeClr val="tx1"/>
                </a:solidFill>
                <a:effectLst/>
                <a:latin typeface="+mn-lt"/>
                <a:ea typeface="+mn-ea"/>
                <a:cs typeface="+mn-cs"/>
              </a:rPr>
              <a:t> { ... public </a:t>
            </a:r>
            <a:r>
              <a:rPr lang="en-US" altLang="zh-CN" sz="1200" kern="1200" dirty="0" err="1" smtClean="0">
                <a:solidFill>
                  <a:schemeClr val="tx1"/>
                </a:solidFill>
                <a:effectLst/>
                <a:latin typeface="+mn-lt"/>
                <a:ea typeface="+mn-ea"/>
                <a:cs typeface="+mn-cs"/>
              </a:rPr>
              <a:t>int</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numFields</a:t>
            </a:r>
            <a:r>
              <a:rPr lang="en-US" altLang="zh-CN" sz="1200" kern="1200" dirty="0" smtClean="0">
                <a:solidFill>
                  <a:schemeClr val="tx1"/>
                </a:solidFill>
                <a:effectLst/>
                <a:latin typeface="+mn-lt"/>
                <a:ea typeface="+mn-ea"/>
                <a:cs typeface="+mn-cs"/>
              </a:rPr>
              <a:t>() {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String </a:t>
            </a:r>
            <a:r>
              <a:rPr lang="en-US" altLang="zh-CN" sz="1200" kern="1200" dirty="0" err="1" smtClean="0">
                <a:solidFill>
                  <a:schemeClr val="tx1"/>
                </a:solidFill>
                <a:effectLst/>
                <a:latin typeface="+mn-lt"/>
                <a:ea typeface="+mn-ea"/>
                <a:cs typeface="+mn-cs"/>
              </a:rPr>
              <a:t>getField</a:t>
            </a:r>
            <a:r>
              <a:rPr lang="en-US"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int</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fieldNo</a:t>
            </a:r>
            <a:r>
              <a:rPr lang="en-US" altLang="zh-CN" sz="1200" kern="1200" dirty="0" smtClean="0">
                <a:solidFill>
                  <a:schemeClr val="tx1"/>
                </a:solidFill>
                <a:effectLst/>
                <a:latin typeface="+mn-lt"/>
                <a:ea typeface="+mn-ea"/>
                <a:cs typeface="+mn-cs"/>
              </a:rPr>
              <a:t>) { ... </a:t>
            </a:r>
            <a:endParaRPr lang="en-US" altLang="zh-CN" dirty="0" smtClean="0"/>
          </a:p>
          <a:p>
            <a:r>
              <a:rPr lang="en-US" altLang="zh-CN" sz="1200" kern="1200" dirty="0" smtClean="0">
                <a:solidFill>
                  <a:schemeClr val="tx1"/>
                </a:solidFill>
                <a:effectLst/>
                <a:latin typeface="+mn-lt"/>
                <a:ea typeface="+mn-ea"/>
                <a:cs typeface="+mn-cs"/>
              </a:rPr>
              <a:t>} </a:t>
            </a:r>
            <a:endParaRPr lang="en-US" altLang="zh-CN" dirty="0" smtClean="0"/>
          </a:p>
          <a:p>
            <a:r>
              <a:rPr lang="en-US" altLang="zh-CN" sz="1200" kern="1200" dirty="0" smtClean="0">
                <a:solidFill>
                  <a:schemeClr val="tx1"/>
                </a:solidFill>
                <a:effectLst/>
                <a:latin typeface="+mn-lt"/>
                <a:ea typeface="+mn-ea"/>
                <a:cs typeface="+mn-cs"/>
              </a:rPr>
              <a:t>class Split2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Split2(String line) {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a:t>
            </a:r>
            <a:r>
              <a:rPr lang="en-US" altLang="zh-CN" sz="1200" kern="1200" dirty="0" err="1" smtClean="0">
                <a:solidFill>
                  <a:schemeClr val="tx1"/>
                </a:solidFill>
                <a:effectLst/>
                <a:latin typeface="+mn-lt"/>
                <a:ea typeface="+mn-ea"/>
                <a:cs typeface="+mn-cs"/>
              </a:rPr>
              <a:t>int</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numFields</a:t>
            </a:r>
            <a:r>
              <a:rPr lang="en-US" altLang="zh-CN" sz="1200" kern="1200" dirty="0" smtClean="0">
                <a:solidFill>
                  <a:schemeClr val="tx1"/>
                </a:solidFill>
                <a:effectLst/>
                <a:latin typeface="+mn-lt"/>
                <a:ea typeface="+mn-ea"/>
                <a:cs typeface="+mn-cs"/>
              </a:rPr>
              <a:t>() { ...</a:t>
            </a:r>
            <a:br>
              <a:rPr lang="en-US" altLang="zh-CN" sz="1200" kern="1200" dirty="0" smtClean="0">
                <a:solidFill>
                  <a:schemeClr val="tx1"/>
                </a:solidFill>
                <a:effectLst/>
                <a:latin typeface="+mn-lt"/>
                <a:ea typeface="+mn-ea"/>
                <a:cs typeface="+mn-cs"/>
              </a:rPr>
            </a:br>
            <a:r>
              <a:rPr lang="en-US" altLang="zh-CN" sz="1200" kern="1200" dirty="0" smtClean="0">
                <a:solidFill>
                  <a:schemeClr val="tx1"/>
                </a:solidFill>
                <a:effectLst/>
                <a:latin typeface="+mn-lt"/>
                <a:ea typeface="+mn-ea"/>
                <a:cs typeface="+mn-cs"/>
              </a:rPr>
              <a:t>public String </a:t>
            </a:r>
            <a:r>
              <a:rPr lang="en-US" altLang="zh-CN" sz="1200" kern="1200" dirty="0" err="1" smtClean="0">
                <a:solidFill>
                  <a:schemeClr val="tx1"/>
                </a:solidFill>
                <a:effectLst/>
                <a:latin typeface="+mn-lt"/>
                <a:ea typeface="+mn-ea"/>
                <a:cs typeface="+mn-cs"/>
              </a:rPr>
              <a:t>getField</a:t>
            </a:r>
            <a:r>
              <a:rPr lang="en-US"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int</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fieldNo</a:t>
            </a:r>
            <a:r>
              <a:rPr lang="en-US" altLang="zh-CN" sz="1200" kern="1200" dirty="0" smtClean="0">
                <a:solidFill>
                  <a:schemeClr val="tx1"/>
                </a:solidFill>
                <a:effectLst/>
                <a:latin typeface="+mn-lt"/>
                <a:ea typeface="+mn-ea"/>
                <a:cs typeface="+mn-cs"/>
              </a:rPr>
              <a:t>) { ... </a:t>
            </a:r>
            <a:endParaRPr lang="en-US" altLang="zh-CN" dirty="0" smtClean="0"/>
          </a:p>
          <a:p>
            <a:r>
              <a:rPr lang="en-US" altLang="zh-CN" sz="1200" kern="1200" dirty="0" smtClean="0">
                <a:solidFill>
                  <a:schemeClr val="tx1"/>
                </a:solidFill>
                <a:effectLst/>
                <a:latin typeface="+mn-lt"/>
                <a:ea typeface="+mn-ea"/>
                <a:cs typeface="+mn-cs"/>
              </a:rPr>
              <a:t>} </a:t>
            </a:r>
            <a:endParaRPr lang="en-US" altLang="zh-CN" dirty="0" smtClean="0"/>
          </a:p>
          <a:p>
            <a:endParaRPr kumimoji="1" lang="en-US" altLang="zh-CN" baseline="0" dirty="0" smtClean="0"/>
          </a:p>
          <a:p>
            <a:r>
              <a:rPr kumimoji="1" lang="zh-CN" altLang="zh-CN" baseline="0" dirty="0" smtClean="0"/>
              <a:t>1</a:t>
            </a:r>
            <a:r>
              <a:rPr kumimoji="1" lang="en-US" altLang="zh-CN" baseline="0" dirty="0" smtClean="0"/>
              <a:t>4. </a:t>
            </a:r>
            <a:r>
              <a:rPr kumimoji="1" lang="zh-CN" altLang="en-US" baseline="0" dirty="0" smtClean="0"/>
              <a:t>可撤销性，可回滚性</a:t>
            </a:r>
            <a:endParaRPr kumimoji="1" lang="en-US" altLang="zh-CN" baseline="0" dirty="0" smtClean="0"/>
          </a:p>
          <a:p>
            <a:r>
              <a:rPr kumimoji="1" lang="en-US" altLang="zh-CN" baseline="0" dirty="0" smtClean="0"/>
              <a:t>    </a:t>
            </a:r>
            <a:r>
              <a:rPr kumimoji="1" lang="zh-CN" altLang="en-US" baseline="0" dirty="0" smtClean="0"/>
              <a:t>薛定谔的猫</a:t>
            </a:r>
            <a:endParaRPr kumimoji="1" lang="en-US" altLang="zh-CN" baseline="0" dirty="0" smtClean="0"/>
          </a:p>
          <a:p>
            <a:r>
              <a:rPr kumimoji="1" lang="en-US" altLang="zh-CN" baseline="0" dirty="0" smtClean="0"/>
              <a:t>    </a:t>
            </a:r>
            <a:r>
              <a:rPr kumimoji="1" lang="zh-CN" altLang="en-US" baseline="0" dirty="0" smtClean="0"/>
              <a:t>不同的决策决定不同的未来，你的代码支持多少种可能的未来？那一种更有可能发生？倒是支持他们有多困难？你敢打开盒子吗？</a:t>
            </a:r>
            <a:endParaRPr kumimoji="1" lang="en-US" altLang="zh-CN" baseline="0" dirty="0" smtClean="0"/>
          </a:p>
          <a:p>
            <a:r>
              <a:rPr kumimoji="1" lang="en-US" altLang="zh-CN" baseline="0" dirty="0" smtClean="0"/>
              <a:t>15. </a:t>
            </a:r>
            <a:r>
              <a:rPr kumimoji="1" lang="zh-CN" altLang="en-US" baseline="0" dirty="0" smtClean="0"/>
              <a:t>黑暗中射击</a:t>
            </a:r>
            <a:r>
              <a:rPr kumimoji="1" lang="en-US" altLang="zh-CN" baseline="0" dirty="0" smtClean="0"/>
              <a:t> </a:t>
            </a:r>
            <a:r>
              <a:rPr kumimoji="1" lang="zh-CN" altLang="en-US" baseline="0" dirty="0" smtClean="0"/>
              <a:t>（</a:t>
            </a:r>
            <a:r>
              <a:rPr kumimoji="1" lang="en-US" altLang="zh-CN" baseline="0" dirty="0" smtClean="0"/>
              <a:t>1. </a:t>
            </a:r>
            <a:r>
              <a:rPr kumimoji="1" lang="zh-CN" altLang="en-US" baseline="0" dirty="0" smtClean="0"/>
              <a:t>提前定位</a:t>
            </a:r>
            <a:r>
              <a:rPr kumimoji="1" lang="en-US" altLang="zh-CN" baseline="0" dirty="0" smtClean="0"/>
              <a:t> 2. </a:t>
            </a:r>
            <a:r>
              <a:rPr kumimoji="1" lang="zh-CN" altLang="en-US" baseline="0" dirty="0" smtClean="0"/>
              <a:t>曳光弹）</a:t>
            </a:r>
            <a:endParaRPr kumimoji="1" lang="en-US" altLang="zh-CN" baseline="0" dirty="0" smtClean="0"/>
          </a:p>
          <a:p>
            <a:r>
              <a:rPr kumimoji="1" lang="en-US" altLang="zh-CN" baseline="0" dirty="0" smtClean="0"/>
              <a:t>    </a:t>
            </a:r>
            <a:r>
              <a:rPr kumimoji="1" lang="zh-CN" altLang="en-US" baseline="0" dirty="0" smtClean="0"/>
              <a:t>让用户及时看到能用的东西</a:t>
            </a:r>
            <a:endParaRPr kumimoji="1" lang="en-US" altLang="zh-CN" baseline="0" dirty="0" smtClean="0"/>
          </a:p>
          <a:p>
            <a:r>
              <a:rPr kumimoji="1" lang="en-US" altLang="zh-CN" baseline="0" dirty="0" smtClean="0"/>
              <a:t>    </a:t>
            </a:r>
            <a:r>
              <a:rPr kumimoji="1" lang="zh-CN" altLang="en-US" baseline="0" dirty="0" smtClean="0"/>
              <a:t>开发者构建了一个能在其中工作的结构</a:t>
            </a:r>
            <a:endParaRPr kumimoji="1" lang="en-US" altLang="zh-CN" baseline="0" dirty="0" smtClean="0"/>
          </a:p>
          <a:p>
            <a:r>
              <a:rPr kumimoji="1" lang="en-US" altLang="zh-CN" baseline="0" dirty="0" smtClean="0"/>
              <a:t>    </a:t>
            </a:r>
            <a:r>
              <a:rPr kumimoji="1" lang="zh-CN" altLang="en-US" baseline="0" dirty="0" smtClean="0"/>
              <a:t>你有了一个集成平台</a:t>
            </a:r>
            <a:endParaRPr kumimoji="1" lang="en-US" altLang="zh-CN" baseline="0" dirty="0" smtClean="0"/>
          </a:p>
          <a:p>
            <a:r>
              <a:rPr kumimoji="1" lang="en-US" altLang="zh-CN" baseline="0" dirty="0" smtClean="0"/>
              <a:t>    </a:t>
            </a:r>
            <a:r>
              <a:rPr kumimoji="1" lang="zh-CN" altLang="en-US" baseline="0" dirty="0" smtClean="0"/>
              <a:t>你有了可用于演示的东西</a:t>
            </a:r>
            <a:endParaRPr kumimoji="1" lang="en-US" altLang="zh-CN" baseline="0" dirty="0" smtClean="0"/>
          </a:p>
          <a:p>
            <a:r>
              <a:rPr kumimoji="1" lang="en-US" altLang="zh-CN" baseline="0" dirty="0" smtClean="0"/>
              <a:t>    </a:t>
            </a:r>
            <a:r>
              <a:rPr kumimoji="1" lang="zh-CN" altLang="en-US" baseline="0" dirty="0" smtClean="0"/>
              <a:t>你更能感觉到工作进展</a:t>
            </a:r>
            <a:endParaRPr kumimoji="1" lang="en-US" altLang="zh-CN" baseline="0" dirty="0" smtClean="0"/>
          </a:p>
          <a:p>
            <a:r>
              <a:rPr kumimoji="1" lang="zh-CN" altLang="zh-CN" baseline="0" dirty="0" smtClean="0"/>
              <a:t>1</a:t>
            </a:r>
            <a:r>
              <a:rPr kumimoji="1" lang="en-US" altLang="zh-CN" baseline="0" dirty="0" smtClean="0"/>
              <a:t>6. Prototype </a:t>
            </a:r>
            <a:r>
              <a:rPr kumimoji="1" lang="zh-CN" altLang="en-US" baseline="0" dirty="0" smtClean="0"/>
              <a:t>用完就扔，</a:t>
            </a:r>
            <a:r>
              <a:rPr kumimoji="1" lang="en-US" altLang="zh-CN" baseline="0" dirty="0" smtClean="0"/>
              <a:t> </a:t>
            </a:r>
            <a:r>
              <a:rPr kumimoji="1" lang="zh-CN" altLang="en-US" baseline="0" dirty="0" smtClean="0"/>
              <a:t>快速验证，</a:t>
            </a:r>
            <a:r>
              <a:rPr kumimoji="1" lang="en-US" altLang="zh-CN" baseline="0" dirty="0" smtClean="0"/>
              <a:t> </a:t>
            </a:r>
            <a:r>
              <a:rPr kumimoji="1" lang="zh-CN" altLang="en-US" baseline="0" dirty="0" smtClean="0"/>
              <a:t>不用考虑细节</a:t>
            </a:r>
            <a:endParaRPr kumimoji="1" lang="en-US" altLang="zh-CN" baseline="0" dirty="0" smtClean="0"/>
          </a:p>
          <a:p>
            <a:pPr marL="228600" indent="-228600">
              <a:buAutoNum type="arabicPeriod" startAt="17"/>
            </a:pPr>
            <a:r>
              <a:rPr kumimoji="1" lang="zh-CN" altLang="en-US" baseline="0" dirty="0" smtClean="0"/>
              <a:t>在项目更靠近问题领域，通过更高的抽象层面上编码，你可以专注与实现，并且忽略掉细节</a:t>
            </a:r>
            <a:endParaRPr kumimoji="1" lang="en-US" altLang="zh-CN" baseline="0" dirty="0" smtClean="0"/>
          </a:p>
          <a:p>
            <a:pPr marL="228600" indent="-228600">
              <a:buAutoNum type="arabicPeriod" startAt="17"/>
            </a:pPr>
            <a:r>
              <a:rPr kumimoji="1" lang="en-US" altLang="zh-CN" baseline="0" dirty="0" smtClean="0"/>
              <a:t> </a:t>
            </a:r>
            <a:r>
              <a:rPr kumimoji="1" lang="zh-CN" altLang="en-US" baseline="0" dirty="0" smtClean="0"/>
              <a:t>通过估算确定可行性</a:t>
            </a:r>
            <a:endParaRPr kumimoji="1" lang="en-US" altLang="zh-CN" baseline="0" dirty="0" smtClean="0"/>
          </a:p>
          <a:p>
            <a:pPr marL="228600" indent="-228600">
              <a:buAutoNum type="arabicPeriod" startAt="17"/>
            </a:pPr>
            <a:r>
              <a:rPr kumimoji="1" lang="en-US" altLang="zh-CN" baseline="0" dirty="0" smtClean="0"/>
              <a:t> </a:t>
            </a:r>
            <a:r>
              <a:rPr kumimoji="1" lang="zh-CN" altLang="en-US" baseline="0" dirty="0" smtClean="0"/>
              <a:t>学习使用附加约束来得到正确的答复范围</a:t>
            </a:r>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10</a:t>
            </a:fld>
            <a:endParaRPr kumimoji="1" lang="zh-CN" altLang="en-US"/>
          </a:p>
        </p:txBody>
      </p:sp>
    </p:spTree>
    <p:extLst>
      <p:ext uri="{BB962C8B-B14F-4D97-AF65-F5344CB8AC3E}">
        <p14:creationId xmlns:p14="http://schemas.microsoft.com/office/powerpoint/2010/main" val="3541374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20. </a:t>
            </a:r>
            <a:r>
              <a:rPr lang="en-US" altLang="zh-CN" sz="1200" kern="1200" dirty="0" smtClean="0">
                <a:solidFill>
                  <a:schemeClr val="tx1"/>
                </a:solidFill>
                <a:effectLst/>
                <a:latin typeface="+mn-lt"/>
                <a:ea typeface="+mn-ea"/>
                <a:cs typeface="+mn-cs"/>
              </a:rPr>
              <a:t>As Pragmatic Programmers, our base material isn't wood or iron, it's knowledge. We gather requirements as knowledge, and then express that knowledge in our designs, implementations, tests, and documents. And we believe that the best format for storing knowledge persistently is </a:t>
            </a:r>
            <a:r>
              <a:rPr lang="en-US" altLang="zh-CN" sz="1200" i="1" kern="1200" dirty="0" smtClean="0">
                <a:solidFill>
                  <a:schemeClr val="tx1"/>
                </a:solidFill>
                <a:effectLst/>
                <a:latin typeface="+mn-lt"/>
                <a:ea typeface="+mn-ea"/>
                <a:cs typeface="+mn-cs"/>
              </a:rPr>
              <a:t>plain text. </a:t>
            </a:r>
            <a:r>
              <a:rPr lang="en-US" altLang="zh-CN" sz="1200" kern="1200" dirty="0" smtClean="0">
                <a:solidFill>
                  <a:schemeClr val="tx1"/>
                </a:solidFill>
                <a:effectLst/>
                <a:latin typeface="+mn-lt"/>
                <a:ea typeface="+mn-ea"/>
                <a:cs typeface="+mn-cs"/>
              </a:rPr>
              <a:t>With plain text, we give ourselves the ability to manipulate knowledge, both manually and programmatically, using virtually every tool at our disposal.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effectLst/>
              </a:rPr>
              <a:t>2</a:t>
            </a:r>
            <a:r>
              <a:rPr lang="en-US" altLang="zh-CN" dirty="0" smtClean="0">
                <a:effectLst/>
              </a:rPr>
              <a:t>1. Recover</a:t>
            </a:r>
            <a:r>
              <a:rPr lang="zh-CN" altLang="en-US" dirty="0" smtClean="0">
                <a:effectLst/>
              </a:rPr>
              <a:t>，</a:t>
            </a:r>
            <a:r>
              <a:rPr lang="en-US" altLang="zh-CN" dirty="0" smtClean="0">
                <a:effectLst/>
              </a:rPr>
              <a:t> repeat</a:t>
            </a:r>
            <a:r>
              <a:rPr lang="zh-CN" altLang="en-US" dirty="0" smtClean="0">
                <a:effectLst/>
              </a:rPr>
              <a:t>，</a:t>
            </a:r>
            <a:r>
              <a:rPr lang="en-US" altLang="zh-CN" dirty="0" smtClean="0">
                <a:effectLst/>
              </a:rPr>
              <a:t> share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22. </a:t>
            </a:r>
            <a:r>
              <a:rPr lang="en-US" altLang="zh-CN" sz="1200" kern="1200" dirty="0" smtClean="0">
                <a:solidFill>
                  <a:schemeClr val="tx1"/>
                </a:solidFill>
                <a:effectLst/>
                <a:latin typeface="+mn-lt"/>
                <a:ea typeface="+mn-ea"/>
                <a:cs typeface="+mn-cs"/>
              </a:rPr>
              <a:t>For a programmer manipulating files of text, that workbench is the command shell. From the shell prompt, you can invoke your full repertoire of tools, using pipes to combine them in ways never dreamt of by their original developers. From the shell, you can launch applications, debuggers, browsers, editors, and utilities. You can search for files, query the status of the system, and filter output. And by programming the shell, you can build complex macro commands for activities you perform often. </a:t>
            </a:r>
            <a:endParaRPr lang="en-US" altLang="zh-CN" dirty="0" smtClean="0">
              <a:effectLst/>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23. </a:t>
            </a:r>
            <a:r>
              <a:rPr lang="en-US" altLang="zh-CN" sz="1200" kern="1200" dirty="0" smtClean="0">
                <a:solidFill>
                  <a:schemeClr val="tx1"/>
                </a:solidFill>
                <a:effectLst/>
                <a:latin typeface="+mn-lt"/>
                <a:ea typeface="+mn-ea"/>
                <a:cs typeface="+mn-cs"/>
              </a:rPr>
              <a:t>We think it is better to know one editor very well, and use it for all editing tasks: code, documentation, memos, system administration, and so on. Without a single editor, you face a potential modern day Babel of confusion. You may have to use the built-in editor in each language's IDE for coding, and an all-in-one office product for documentation, and maybe a different built-in editor for sending e-mail. Even the keystrokes you use to edit </a:t>
            </a:r>
            <a:r>
              <a:rPr lang="en-US" altLang="zh-CN" sz="1200" kern="1200" dirty="0" err="1" smtClean="0">
                <a:solidFill>
                  <a:schemeClr val="tx1"/>
                </a:solidFill>
                <a:effectLst/>
                <a:latin typeface="+mn-lt"/>
                <a:ea typeface="+mn-ea"/>
                <a:cs typeface="+mn-cs"/>
              </a:rPr>
              <a:t>commandlinesintheshellmaybedifferent</a:t>
            </a:r>
            <a:r>
              <a:rPr lang="en-US" altLang="zh-CN" sz="1200" kern="1200" dirty="0" smtClean="0">
                <a:solidFill>
                  <a:schemeClr val="tx1"/>
                </a:solidFill>
                <a:effectLst/>
                <a:latin typeface="+mn-lt"/>
                <a:ea typeface="+mn-ea"/>
                <a:cs typeface="+mn-cs"/>
              </a:rPr>
              <a:t>.[4] </a:t>
            </a:r>
            <a:r>
              <a:rPr lang="en-US" altLang="zh-CN" sz="1200" kern="1200" dirty="0" err="1" smtClean="0">
                <a:solidFill>
                  <a:schemeClr val="tx1"/>
                </a:solidFill>
                <a:effectLst/>
                <a:latin typeface="+mn-lt"/>
                <a:ea typeface="+mn-ea"/>
                <a:cs typeface="+mn-cs"/>
              </a:rPr>
              <a:t>Itisdifficulttobeproficientinanyoftheseenvironmentsifyouhavea</a:t>
            </a:r>
            <a:r>
              <a:rPr lang="en-US" altLang="zh-CN" sz="1200" kern="1200" dirty="0" smtClean="0">
                <a:solidFill>
                  <a:schemeClr val="tx1"/>
                </a:solidFill>
                <a:effectLst/>
                <a:latin typeface="+mn-lt"/>
                <a:ea typeface="+mn-ea"/>
                <a:cs typeface="+mn-cs"/>
              </a:rPr>
              <a:t> different set of editing conventions and commands in each. </a:t>
            </a:r>
            <a:endParaRPr lang="en-US" altLang="zh-CN" dirty="0" smtClean="0">
              <a:effectLst/>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24. </a:t>
            </a:r>
            <a:r>
              <a:rPr lang="en-US" altLang="zh-CN" sz="1200" kern="1200" dirty="0" smtClean="0">
                <a:solidFill>
                  <a:schemeClr val="tx1"/>
                </a:solidFill>
                <a:effectLst/>
                <a:latin typeface="+mn-lt"/>
                <a:ea typeface="+mn-ea"/>
                <a:cs typeface="+mn-cs"/>
              </a:rPr>
              <a:t>It doesn't really matter whether the bug is your fault or someone else's. It is still your problem. </a:t>
            </a:r>
            <a:endParaRPr lang="en-US" altLang="zh-CN" dirty="0" smtClean="0">
              <a:effectLst/>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25. Panic</a:t>
            </a:r>
            <a:r>
              <a:rPr kumimoji="1" lang="en-US" altLang="zh-CN" baseline="0" dirty="0" smtClean="0"/>
              <a:t> </a:t>
            </a:r>
            <a:r>
              <a:rPr kumimoji="1" lang="zh-CN" altLang="en-US" baseline="0" dirty="0" smtClean="0"/>
              <a:t>恐慌</a:t>
            </a:r>
            <a:r>
              <a:rPr kumimoji="1" lang="en-US" altLang="zh-CN" baseline="0" dirty="0" smtClean="0"/>
              <a:t> </a:t>
            </a:r>
            <a:r>
              <a:rPr lang="en-US" altLang="zh-CN" sz="1200" kern="1200" dirty="0" smtClean="0">
                <a:solidFill>
                  <a:schemeClr val="tx1"/>
                </a:solidFill>
                <a:effectLst/>
                <a:latin typeface="+mn-lt"/>
                <a:ea typeface="+mn-ea"/>
                <a:cs typeface="+mn-cs"/>
              </a:rPr>
              <a:t>If your first reaction on witnessing a bug or seeing a bug report is "that's impossible," you are plainly wrong. Don't waste a single neuron on the train of thought that begins "but that can't happen" because quite clearly it </a:t>
            </a:r>
            <a:r>
              <a:rPr lang="en-US" altLang="zh-CN" sz="1200" i="1" kern="1200" dirty="0" smtClean="0">
                <a:solidFill>
                  <a:schemeClr val="tx1"/>
                </a:solidFill>
                <a:effectLst/>
                <a:latin typeface="+mn-lt"/>
                <a:ea typeface="+mn-ea"/>
                <a:cs typeface="+mn-cs"/>
              </a:rPr>
              <a:t>can, </a:t>
            </a:r>
            <a:r>
              <a:rPr lang="en-US" altLang="zh-CN" sz="1200" kern="1200" dirty="0" smtClean="0">
                <a:solidFill>
                  <a:schemeClr val="tx1"/>
                </a:solidFill>
                <a:effectLst/>
                <a:latin typeface="+mn-lt"/>
                <a:ea typeface="+mn-ea"/>
                <a:cs typeface="+mn-cs"/>
              </a:rPr>
              <a:t>and has.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You may need to interview the user who reported the bug in order to gather more data than you were initially given.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   </a:t>
            </a:r>
            <a:r>
              <a:rPr kumimoji="1" lang="zh-CN" altLang="en-US" dirty="0" smtClean="0"/>
              <a:t>－</a:t>
            </a:r>
            <a:r>
              <a:rPr kumimoji="1" lang="en-US" altLang="zh-CN" dirty="0" smtClean="0"/>
              <a:t>  </a:t>
            </a:r>
            <a:r>
              <a:rPr lang="en-US" altLang="zh-CN" sz="1200" kern="1200" dirty="0" smtClean="0">
                <a:solidFill>
                  <a:schemeClr val="tx1"/>
                </a:solidFill>
                <a:effectLst/>
                <a:latin typeface="+mn-lt"/>
                <a:ea typeface="+mn-ea"/>
                <a:cs typeface="+mn-cs"/>
              </a:rPr>
              <a:t>Artificial tests (such as the programmer's single brush stroke from bottom to top) don't exercise enough of an application. You must brutally test both boundary conditions and realistic end-user usage patterns. You need to do this systematically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26. </a:t>
            </a:r>
            <a:r>
              <a:rPr kumimoji="1" lang="zh-CN" altLang="en-US" dirty="0" smtClean="0"/>
              <a:t>数据库</a:t>
            </a:r>
            <a:r>
              <a:rPr kumimoji="1" lang="en-US" altLang="zh-CN" dirty="0" smtClean="0"/>
              <a:t>select</a:t>
            </a:r>
            <a:r>
              <a:rPr kumimoji="1" lang="zh-CN" altLang="en-US" dirty="0" smtClean="0"/>
              <a:t>没有问题，</a:t>
            </a:r>
            <a:r>
              <a:rPr kumimoji="1" lang="en-US" altLang="zh-CN" dirty="0" smtClean="0"/>
              <a:t> </a:t>
            </a:r>
            <a:r>
              <a:rPr kumimoji="1" lang="zh-CN" altLang="en-US" dirty="0" smtClean="0"/>
              <a:t>一定是你的问题。</a:t>
            </a:r>
            <a:r>
              <a:rPr lang="en-US" altLang="zh-CN" sz="1200" kern="1200" dirty="0" smtClean="0">
                <a:solidFill>
                  <a:schemeClr val="tx1"/>
                </a:solidFill>
                <a:effectLst/>
                <a:latin typeface="+mn-lt"/>
                <a:ea typeface="+mn-ea"/>
                <a:cs typeface="+mn-cs"/>
              </a:rPr>
              <a:t>Remember, if you see hoof prints, think horses—not zebras. The OS is probably not broken. And the database is probably just fine.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2</a:t>
            </a:r>
            <a:r>
              <a:rPr lang="en-US" altLang="zh-CN" sz="1200" kern="1200" dirty="0" smtClean="0">
                <a:solidFill>
                  <a:schemeClr val="tx1"/>
                </a:solidFill>
                <a:effectLst/>
                <a:latin typeface="+mn-lt"/>
                <a:ea typeface="+mn-ea"/>
                <a:cs typeface="+mn-cs"/>
              </a:rPr>
              <a:t>7. When you come across a surprise bug, beyond merely fixing it, you need to determine why this failure wasn't caught earlier. Consider whether you need to amend the unit or other tests so that they would have caught it.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28. </a:t>
            </a:r>
            <a:r>
              <a:rPr lang="en-US" altLang="zh-CN" sz="1200" b="1" kern="1200" dirty="0" smtClean="0">
                <a:solidFill>
                  <a:schemeClr val="tx1"/>
                </a:solidFill>
                <a:effectLst/>
                <a:latin typeface="+mn-lt"/>
                <a:ea typeface="+mn-ea"/>
                <a:cs typeface="+mn-cs"/>
              </a:rPr>
              <a:t>Database schema maintenance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en-US" altLang="zh-CN" sz="1200" b="1" kern="1200" dirty="0" smtClean="0">
                <a:solidFill>
                  <a:schemeClr val="tx1"/>
                </a:solidFill>
                <a:effectLst/>
                <a:latin typeface="+mn-lt"/>
                <a:ea typeface="+mn-ea"/>
                <a:cs typeface="+mn-cs"/>
              </a:rPr>
              <a:t>Test data generation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1" kern="1200" dirty="0" smtClean="0">
                <a:solidFill>
                  <a:schemeClr val="tx1"/>
                </a:solidFill>
                <a:effectLst/>
                <a:latin typeface="+mn-lt"/>
                <a:ea typeface="+mn-ea"/>
                <a:cs typeface="+mn-cs"/>
              </a:rPr>
              <a:t>    Book writing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1" kern="1200" dirty="0" smtClean="0">
                <a:solidFill>
                  <a:schemeClr val="tx1"/>
                </a:solidFill>
                <a:effectLst/>
                <a:latin typeface="+mn-lt"/>
                <a:ea typeface="+mn-ea"/>
                <a:cs typeface="+mn-cs"/>
              </a:rPr>
              <a:t>    Generating Web documentation.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29.</a:t>
            </a:r>
            <a:r>
              <a:rPr lang="en-US" altLang="zh-CN" baseline="0" dirty="0" smtClean="0">
                <a:effectLst/>
              </a:rPr>
              <a:t> </a:t>
            </a:r>
            <a:r>
              <a:rPr lang="en-US" altLang="zh-CN" sz="1200" kern="1200" dirty="0" smtClean="0">
                <a:solidFill>
                  <a:schemeClr val="tx1"/>
                </a:solidFill>
                <a:effectLst/>
                <a:latin typeface="+mn-lt"/>
                <a:ea typeface="+mn-ea"/>
                <a:cs typeface="+mn-cs"/>
              </a:rPr>
              <a:t>As programmers, we often find ourselves in a similar position. We need to achieve the same functionality, but in different contexts. We need to repeat information in different places. Sometimes we just need to protect ourselves from carpal tunnel syndrome (</a:t>
            </a:r>
            <a:r>
              <a:rPr lang="zh-CN" altLang="en-US" sz="1200" kern="1200" dirty="0" smtClean="0">
                <a:solidFill>
                  <a:schemeClr val="tx1"/>
                </a:solidFill>
                <a:effectLst/>
                <a:latin typeface="+mn-lt"/>
                <a:ea typeface="+mn-ea"/>
                <a:cs typeface="+mn-cs"/>
              </a:rPr>
              <a:t>综合症</a:t>
            </a:r>
            <a:r>
              <a:rPr lang="en-US" altLang="zh-CN" sz="1200" kern="1200" dirty="0" smtClean="0">
                <a:solidFill>
                  <a:schemeClr val="tx1"/>
                </a:solidFill>
                <a:effectLst/>
                <a:latin typeface="+mn-lt"/>
                <a:ea typeface="+mn-ea"/>
                <a:cs typeface="+mn-cs"/>
              </a:rPr>
              <a:t>) by cutting down on repetitive typing.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a:t>
            </a:r>
            <a:r>
              <a:rPr lang="en-US" altLang="zh-CN" sz="1200" i="1" kern="1200" dirty="0" smtClean="0">
                <a:solidFill>
                  <a:schemeClr val="tx1"/>
                </a:solidFill>
                <a:effectLst/>
                <a:latin typeface="+mn-lt"/>
                <a:ea typeface="+mn-ea"/>
                <a:cs typeface="+mn-cs"/>
              </a:rPr>
              <a:t>Passive code generators </a:t>
            </a:r>
            <a:r>
              <a:rPr lang="en-US" altLang="zh-CN" sz="1200" kern="1200" dirty="0" smtClean="0">
                <a:solidFill>
                  <a:schemeClr val="tx1"/>
                </a:solidFill>
                <a:effectLst/>
                <a:latin typeface="+mn-lt"/>
                <a:ea typeface="+mn-ea"/>
                <a:cs typeface="+mn-cs"/>
              </a:rPr>
              <a:t>are run once to produce a result.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code template</a:t>
            </a:r>
            <a:r>
              <a:rPr lang="zh-CN" altLang="en-US" sz="1200" kern="1200" dirty="0" smtClean="0">
                <a:solidFill>
                  <a:schemeClr val="tx1"/>
                </a:solidFill>
                <a:effectLst/>
                <a:latin typeface="+mn-lt"/>
                <a:ea typeface="+mn-ea"/>
                <a:cs typeface="+mn-cs"/>
              </a:rPr>
              <a:t>）</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i="1" kern="1200" dirty="0" smtClean="0">
                <a:solidFill>
                  <a:schemeClr val="tx1"/>
                </a:solidFill>
                <a:effectLst/>
                <a:latin typeface="+mn-lt"/>
                <a:ea typeface="+mn-ea"/>
                <a:cs typeface="+mn-cs"/>
              </a:rPr>
              <a:t>Active code generators </a:t>
            </a:r>
            <a:r>
              <a:rPr lang="en-US" altLang="zh-CN" sz="1200" kern="1200" dirty="0" smtClean="0">
                <a:solidFill>
                  <a:schemeClr val="tx1"/>
                </a:solidFill>
                <a:effectLst/>
                <a:latin typeface="+mn-lt"/>
                <a:ea typeface="+mn-ea"/>
                <a:cs typeface="+mn-cs"/>
              </a:rPr>
              <a:t>are used each time their results are required.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ORM, code to</a:t>
            </a:r>
            <a:r>
              <a:rPr lang="en-US" altLang="zh-CN" sz="1200" kern="1200" baseline="0" dirty="0" smtClean="0">
                <a:solidFill>
                  <a:schemeClr val="tx1"/>
                </a:solidFill>
                <a:effectLst/>
                <a:latin typeface="+mn-lt"/>
                <a:ea typeface="+mn-ea"/>
                <a:cs typeface="+mn-cs"/>
              </a:rPr>
              <a:t> different language</a:t>
            </a:r>
            <a:r>
              <a:rPr lang="zh-CN" altLang="en-US" sz="1200" kern="1200" dirty="0" smtClean="0">
                <a:solidFill>
                  <a:schemeClr val="tx1"/>
                </a:solidFill>
                <a:effectLst/>
                <a:latin typeface="+mn-lt"/>
                <a:ea typeface="+mn-ea"/>
                <a:cs typeface="+mn-cs"/>
              </a:rPr>
              <a:t>）</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11</a:t>
            </a:fld>
            <a:endParaRPr kumimoji="1" lang="zh-CN" altLang="en-US"/>
          </a:p>
        </p:txBody>
      </p:sp>
    </p:spTree>
    <p:extLst>
      <p:ext uri="{BB962C8B-B14F-4D97-AF65-F5344CB8AC3E}">
        <p14:creationId xmlns:p14="http://schemas.microsoft.com/office/powerpoint/2010/main" val="2315214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Paranoia </a:t>
            </a:r>
            <a:r>
              <a:rPr lang="zh-CN" altLang="en-US" dirty="0" smtClean="0">
                <a:effectLst/>
              </a:rPr>
              <a:t>偏执狂</a:t>
            </a:r>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30 .</a:t>
            </a:r>
            <a:r>
              <a:rPr lang="en-US" altLang="zh-CN" sz="1200" kern="1200" dirty="0" smtClean="0">
                <a:solidFill>
                  <a:schemeClr val="tx1"/>
                </a:solidFill>
                <a:effectLst/>
                <a:latin typeface="+mn-lt"/>
                <a:ea typeface="+mn-ea"/>
                <a:cs typeface="+mn-cs"/>
              </a:rPr>
              <a:t> Because perfect software doesn't exist. No one in the brief history of computing has ever written a piece of perfect software. It's unlikely that you'll be the first. And unless you accept this as a fact, you'll end up wasting time and energy chasing an impossible dream.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i="1" kern="1200" baseline="0" dirty="0" smtClean="0">
                <a:solidFill>
                  <a:schemeClr val="tx1"/>
                </a:solidFill>
                <a:effectLst/>
                <a:latin typeface="+mn-lt"/>
                <a:ea typeface="+mn-ea"/>
                <a:cs typeface="+mn-cs"/>
              </a:rPr>
              <a:t>    </a:t>
            </a:r>
            <a:r>
              <a:rPr lang="en-US" altLang="zh-CN" sz="1200" i="1" kern="1200" dirty="0" smtClean="0">
                <a:solidFill>
                  <a:schemeClr val="tx1"/>
                </a:solidFill>
                <a:effectLst/>
                <a:latin typeface="+mn-lt"/>
                <a:ea typeface="+mn-ea"/>
                <a:cs typeface="+mn-cs"/>
              </a:rPr>
              <a:t>They don't trust themselves, either. </a:t>
            </a:r>
            <a:r>
              <a:rPr lang="en-US" altLang="zh-CN" sz="1200" kern="1200" dirty="0" smtClean="0">
                <a:solidFill>
                  <a:schemeClr val="tx1"/>
                </a:solidFill>
                <a:effectLst/>
                <a:latin typeface="+mn-lt"/>
                <a:ea typeface="+mn-ea"/>
                <a:cs typeface="+mn-cs"/>
              </a:rPr>
              <a:t>Knowing that no one writes perfect code, including themselves, Pragmatic Programmers code in defenses against their own mistakes. We describe the first defensive measure in </a:t>
            </a:r>
            <a:r>
              <a:rPr lang="en-US" altLang="zh-CN" sz="1200" i="1" kern="1200" dirty="0" smtClean="0">
                <a:solidFill>
                  <a:schemeClr val="tx1"/>
                </a:solidFill>
                <a:effectLst/>
                <a:latin typeface="+mn-lt"/>
                <a:ea typeface="+mn-ea"/>
                <a:cs typeface="+mn-cs"/>
              </a:rPr>
              <a:t>Design by Contract: </a:t>
            </a:r>
            <a:r>
              <a:rPr lang="en-US" altLang="zh-CN" sz="1200" kern="1200" dirty="0" smtClean="0">
                <a:solidFill>
                  <a:schemeClr val="tx1"/>
                </a:solidFill>
                <a:effectLst/>
                <a:latin typeface="+mn-lt"/>
                <a:ea typeface="+mn-ea"/>
                <a:cs typeface="+mn-cs"/>
              </a:rPr>
              <a:t>clients and suppliers must agree on rights and responsibilities.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effectLst/>
              </a:rPr>
              <a:t>3</a:t>
            </a:r>
            <a:r>
              <a:rPr lang="en-US" altLang="zh-CN" dirty="0" smtClean="0">
                <a:effectLst/>
              </a:rPr>
              <a:t>1.</a:t>
            </a:r>
            <a:r>
              <a:rPr lang="en-US" altLang="zh-CN" baseline="0" dirty="0" smtClean="0">
                <a:effectLst/>
              </a:rPr>
              <a:t> </a:t>
            </a:r>
            <a:r>
              <a:rPr lang="en-US" altLang="zh-CN" sz="1200" kern="1200" dirty="0" smtClean="0">
                <a:solidFill>
                  <a:schemeClr val="tx1"/>
                </a:solidFill>
                <a:effectLst/>
                <a:latin typeface="+mn-lt"/>
                <a:ea typeface="+mn-ea"/>
                <a:cs typeface="+mn-cs"/>
              </a:rPr>
              <a:t>Dealing with computer systems is hard. Dealing with people is even harder. But as a species, we've had longer to figure out issues of human interactions. Some of the solutions we've come up with during the last few millennia can be applied to writing software as well. One of the best solutions for ensuring plain dealing is the </a:t>
            </a:r>
            <a:r>
              <a:rPr lang="en-US" altLang="zh-CN" sz="1200" i="1" kern="1200" dirty="0" smtClean="0">
                <a:solidFill>
                  <a:schemeClr val="tx1"/>
                </a:solidFill>
                <a:effectLst/>
                <a:latin typeface="+mn-lt"/>
                <a:ea typeface="+mn-ea"/>
                <a:cs typeface="+mn-cs"/>
              </a:rPr>
              <a:t>contract. </a:t>
            </a:r>
            <a:endParaRPr lang="en-US" altLang="zh-CN" dirty="0" smtClean="0">
              <a:effectLst/>
            </a:endParaRPr>
          </a:p>
          <a:p>
            <a:r>
              <a:rPr lang="en-US" altLang="zh-CN" dirty="0" smtClean="0">
                <a:effectLst/>
              </a:rPr>
              <a:t>   </a:t>
            </a:r>
            <a:r>
              <a:rPr lang="en-US" altLang="zh-CN" sz="1200" kern="1200" dirty="0" smtClean="0">
                <a:solidFill>
                  <a:schemeClr val="tx1"/>
                </a:solidFill>
                <a:effectLst/>
                <a:latin typeface="+mn-lt"/>
                <a:ea typeface="+mn-ea"/>
                <a:cs typeface="+mn-cs"/>
              </a:rPr>
              <a:t>• </a:t>
            </a:r>
            <a:r>
              <a:rPr lang="en-US" altLang="zh-CN" sz="1200" b="1" kern="1200" dirty="0" smtClean="0">
                <a:solidFill>
                  <a:schemeClr val="tx1"/>
                </a:solidFill>
                <a:effectLst/>
                <a:latin typeface="+mn-lt"/>
                <a:ea typeface="+mn-ea"/>
                <a:cs typeface="+mn-cs"/>
              </a:rPr>
              <a:t>Preconditions. </a:t>
            </a:r>
            <a:r>
              <a:rPr lang="en-US" altLang="zh-CN" sz="1200" kern="1200" dirty="0" smtClean="0">
                <a:solidFill>
                  <a:schemeClr val="tx1"/>
                </a:solidFill>
                <a:effectLst/>
                <a:latin typeface="+mn-lt"/>
                <a:ea typeface="+mn-ea"/>
                <a:cs typeface="+mn-cs"/>
              </a:rPr>
              <a:t>What must be true in order for the routine to be called; the routine's requirements. A routine should never get called when its preconditions would be violated. It is the caller's responsibility to pass good data (see the box on page 115). </a:t>
            </a:r>
            <a:endParaRPr lang="en-US" altLang="zh-CN" dirty="0" smtClean="0">
              <a:effectLst/>
            </a:endParaRPr>
          </a:p>
          <a:p>
            <a:r>
              <a:rPr lang="en-US" altLang="zh-CN" sz="1200" b="1"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 </a:t>
            </a:r>
            <a:r>
              <a:rPr lang="en-US" altLang="zh-CN" sz="1200" b="1" kern="1200" dirty="0" smtClean="0">
                <a:solidFill>
                  <a:schemeClr val="tx1"/>
                </a:solidFill>
                <a:effectLst/>
                <a:latin typeface="+mn-lt"/>
                <a:ea typeface="+mn-ea"/>
                <a:cs typeface="+mn-cs"/>
              </a:rPr>
              <a:t> </a:t>
            </a:r>
            <a:r>
              <a:rPr lang="en-US" altLang="zh-CN" sz="1200" b="1" kern="1200" dirty="0" err="1" smtClean="0">
                <a:solidFill>
                  <a:schemeClr val="tx1"/>
                </a:solidFill>
                <a:effectLst/>
                <a:latin typeface="+mn-lt"/>
                <a:ea typeface="+mn-ea"/>
                <a:cs typeface="+mn-cs"/>
              </a:rPr>
              <a:t>Postconditions</a:t>
            </a:r>
            <a:r>
              <a:rPr lang="en-US" altLang="zh-CN" sz="1200" b="1"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What the routine is guaranteed to do; the state of the world when the routine is done. The fact that the routine has a </a:t>
            </a:r>
            <a:r>
              <a:rPr lang="en-US" altLang="zh-CN" sz="1200" kern="1200" dirty="0" err="1" smtClean="0">
                <a:solidFill>
                  <a:schemeClr val="tx1"/>
                </a:solidFill>
                <a:effectLst/>
                <a:latin typeface="+mn-lt"/>
                <a:ea typeface="+mn-ea"/>
                <a:cs typeface="+mn-cs"/>
              </a:rPr>
              <a:t>postcondition</a:t>
            </a:r>
            <a:r>
              <a:rPr lang="en-US" altLang="zh-CN" sz="1200" kern="1200" dirty="0" smtClean="0">
                <a:solidFill>
                  <a:schemeClr val="tx1"/>
                </a:solidFill>
                <a:effectLst/>
                <a:latin typeface="+mn-lt"/>
                <a:ea typeface="+mn-ea"/>
                <a:cs typeface="+mn-cs"/>
              </a:rPr>
              <a:t> implies that it </a:t>
            </a:r>
            <a:r>
              <a:rPr lang="en-US" altLang="zh-CN" sz="1200" i="1" kern="1200" dirty="0" smtClean="0">
                <a:solidFill>
                  <a:schemeClr val="tx1"/>
                </a:solidFill>
                <a:effectLst/>
                <a:latin typeface="+mn-lt"/>
                <a:ea typeface="+mn-ea"/>
                <a:cs typeface="+mn-cs"/>
              </a:rPr>
              <a:t>will </a:t>
            </a:r>
            <a:r>
              <a:rPr lang="en-US" altLang="zh-CN" sz="1200" kern="1200" dirty="0" smtClean="0">
                <a:solidFill>
                  <a:schemeClr val="tx1"/>
                </a:solidFill>
                <a:effectLst/>
                <a:latin typeface="+mn-lt"/>
                <a:ea typeface="+mn-ea"/>
                <a:cs typeface="+mn-cs"/>
              </a:rPr>
              <a:t>conclude: infinite loops aren't allowed. </a:t>
            </a:r>
            <a:endParaRPr lang="en-US" altLang="zh-CN" dirty="0" smtClean="0">
              <a:effectLst/>
            </a:endParaRPr>
          </a:p>
          <a:p>
            <a:r>
              <a:rPr lang="en-US" altLang="zh-CN" sz="1200" b="1" kern="1200" dirty="0" smtClean="0">
                <a:solidFill>
                  <a:schemeClr val="tx1"/>
                </a:solidFill>
                <a:effectLst/>
                <a:latin typeface="+mn-lt"/>
                <a:ea typeface="+mn-ea"/>
                <a:cs typeface="+mn-cs"/>
              </a:rPr>
              <a:t>DBC and Constant Parameters </a:t>
            </a:r>
            <a:endParaRPr lang="en-US" altLang="zh-CN" dirty="0" smtClean="0">
              <a:effectLst/>
            </a:endParaRPr>
          </a:p>
          <a:p>
            <a:r>
              <a:rPr lang="en-US" altLang="zh-CN" sz="1200" kern="1200" dirty="0" smtClean="0">
                <a:solidFill>
                  <a:schemeClr val="tx1"/>
                </a:solidFill>
                <a:effectLst/>
                <a:latin typeface="+mn-lt"/>
                <a:ea typeface="+mn-ea"/>
                <a:cs typeface="+mn-cs"/>
              </a:rPr>
              <a:t>Often, a </a:t>
            </a:r>
            <a:r>
              <a:rPr lang="en-US" altLang="zh-CN" sz="1200" kern="1200" dirty="0" err="1" smtClean="0">
                <a:solidFill>
                  <a:schemeClr val="tx1"/>
                </a:solidFill>
                <a:effectLst/>
                <a:latin typeface="+mn-lt"/>
                <a:ea typeface="+mn-ea"/>
                <a:cs typeface="+mn-cs"/>
              </a:rPr>
              <a:t>postcondition</a:t>
            </a:r>
            <a:r>
              <a:rPr lang="en-US" altLang="zh-CN" sz="1200" kern="1200" dirty="0" smtClean="0">
                <a:solidFill>
                  <a:schemeClr val="tx1"/>
                </a:solidFill>
                <a:effectLst/>
                <a:latin typeface="+mn-lt"/>
                <a:ea typeface="+mn-ea"/>
                <a:cs typeface="+mn-cs"/>
              </a:rPr>
              <a:t> will use parameters passed into a method to verify correct behavior. But if the routine is allowed to change the parameter that's passed in, you might be able to circumvent the contract. Eiffel doesn't allow this to happen, but Java does. Here, we use the Java keyword final to indicate our intentions that the parameter shouldn't be changed within the method. This isn't foolproof–subclasses are free to </a:t>
            </a:r>
            <a:r>
              <a:rPr lang="en-US" altLang="zh-CN" sz="1200" kern="1200" dirty="0" err="1" smtClean="0">
                <a:solidFill>
                  <a:schemeClr val="tx1"/>
                </a:solidFill>
                <a:effectLst/>
                <a:latin typeface="+mn-lt"/>
                <a:ea typeface="+mn-ea"/>
                <a:cs typeface="+mn-cs"/>
              </a:rPr>
              <a:t>redeclare</a:t>
            </a:r>
            <a:r>
              <a:rPr lang="en-US" altLang="zh-CN" sz="1200" kern="1200" dirty="0" smtClean="0">
                <a:solidFill>
                  <a:schemeClr val="tx1"/>
                </a:solidFill>
                <a:effectLst/>
                <a:latin typeface="+mn-lt"/>
                <a:ea typeface="+mn-ea"/>
                <a:cs typeface="+mn-cs"/>
              </a:rPr>
              <a:t> the parameter as non-final. Alternatively, you can use the </a:t>
            </a:r>
            <a:r>
              <a:rPr lang="en-US" altLang="zh-CN" sz="1200" kern="1200" dirty="0" err="1" smtClean="0">
                <a:solidFill>
                  <a:schemeClr val="tx1"/>
                </a:solidFill>
                <a:effectLst/>
                <a:latin typeface="+mn-lt"/>
                <a:ea typeface="+mn-ea"/>
                <a:cs typeface="+mn-cs"/>
              </a:rPr>
              <a:t>iContract</a:t>
            </a:r>
            <a:r>
              <a:rPr lang="en-US" altLang="zh-CN" sz="1200" kern="1200" dirty="0" smtClean="0">
                <a:solidFill>
                  <a:schemeClr val="tx1"/>
                </a:solidFill>
                <a:effectLst/>
                <a:latin typeface="+mn-lt"/>
                <a:ea typeface="+mn-ea"/>
                <a:cs typeface="+mn-cs"/>
              </a:rPr>
              <a:t> syntax </a:t>
            </a:r>
            <a:r>
              <a:rPr lang="en-US" altLang="zh-CN" sz="1200" i="1" kern="1200" dirty="0" err="1" smtClean="0">
                <a:solidFill>
                  <a:schemeClr val="tx1"/>
                </a:solidFill>
                <a:effectLst/>
                <a:latin typeface="+mn-lt"/>
                <a:ea typeface="+mn-ea"/>
                <a:cs typeface="+mn-cs"/>
              </a:rPr>
              <a:t>variable</a:t>
            </a:r>
            <a:r>
              <a:rPr lang="en-US" altLang="zh-CN" sz="1200" kern="1200" dirty="0" err="1" smtClean="0">
                <a:solidFill>
                  <a:schemeClr val="tx1"/>
                </a:solidFill>
                <a:effectLst/>
                <a:latin typeface="+mn-lt"/>
                <a:ea typeface="+mn-ea"/>
                <a:cs typeface="+mn-cs"/>
              </a:rPr>
              <a:t>@pre</a:t>
            </a:r>
            <a:r>
              <a:rPr lang="en-US" altLang="zh-CN" sz="1200" kern="1200" dirty="0" smtClean="0">
                <a:solidFill>
                  <a:schemeClr val="tx1"/>
                </a:solidFill>
                <a:effectLst/>
                <a:latin typeface="+mn-lt"/>
                <a:ea typeface="+mn-ea"/>
                <a:cs typeface="+mn-cs"/>
              </a:rPr>
              <a:t> to get the original value of the variable as it existed on entry to the method. </a:t>
            </a:r>
            <a:endParaRPr lang="en-US" altLang="zh-CN" dirty="0" smtClean="0">
              <a:effectLst/>
            </a:endParaRPr>
          </a:p>
          <a:p>
            <a:r>
              <a:rPr lang="en-US" altLang="zh-CN" sz="1200" kern="1200" dirty="0" smtClean="0">
                <a:solidFill>
                  <a:schemeClr val="tx1"/>
                </a:solidFill>
                <a:effectLst/>
                <a:latin typeface="+mn-lt"/>
                <a:ea typeface="+mn-ea"/>
                <a:cs typeface="+mn-cs"/>
              </a:rPr>
              <a:t>     • </a:t>
            </a:r>
            <a:r>
              <a:rPr lang="en-US" altLang="zh-CN" sz="1200" b="1" kern="1200" dirty="0" smtClean="0">
                <a:solidFill>
                  <a:schemeClr val="tx1"/>
                </a:solidFill>
                <a:effectLst/>
                <a:latin typeface="+mn-lt"/>
                <a:ea typeface="+mn-ea"/>
                <a:cs typeface="+mn-cs"/>
              </a:rPr>
              <a:t>Class invariants. </a:t>
            </a:r>
            <a:r>
              <a:rPr lang="en-US" altLang="zh-CN" sz="1200" kern="1200" dirty="0" smtClean="0">
                <a:solidFill>
                  <a:schemeClr val="tx1"/>
                </a:solidFill>
                <a:effectLst/>
                <a:latin typeface="+mn-lt"/>
                <a:ea typeface="+mn-ea"/>
                <a:cs typeface="+mn-cs"/>
              </a:rPr>
              <a:t>A class ensures that this condition is always true from the perspective of a caller. During internal processing of a routine, the invariant may not hold, but by the time the routine exits and control returns to the caller, the invariant must be true. (Note that a class cannot give unrestricted write-access to any data member that participates in the invariant.) </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32. </a:t>
            </a:r>
            <a:r>
              <a:rPr lang="en-US" altLang="zh-CN" sz="1200" kern="1200" dirty="0" smtClean="0">
                <a:solidFill>
                  <a:schemeClr val="tx1"/>
                </a:solidFill>
                <a:effectLst/>
                <a:latin typeface="+mn-lt"/>
                <a:ea typeface="+mn-ea"/>
                <a:cs typeface="+mn-cs"/>
              </a:rPr>
              <a:t>One of the benefits of detecting problems as soon as you can is that you can crash earlier. And many times, crashing your program is the best thing you can do. The alternative may be to continue, writing corrupted data to some vital database or commanding the washing machine into its twentieth consecutive spin cycle.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33. </a:t>
            </a:r>
            <a:r>
              <a:rPr lang="en-US" altLang="zh-CN" sz="1200" kern="1200" dirty="0" smtClean="0">
                <a:solidFill>
                  <a:schemeClr val="tx1"/>
                </a:solidFill>
                <a:effectLst/>
                <a:latin typeface="+mn-lt"/>
                <a:ea typeface="+mn-ea"/>
                <a:cs typeface="+mn-cs"/>
              </a:rPr>
              <a:t>Whenever you find yourself thinking "but of course that could never happen," add code to check it. The easiest way to do this is with assertions.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34. </a:t>
            </a:r>
            <a:r>
              <a:rPr lang="en-US" altLang="zh-CN" sz="1200" kern="1200" dirty="0" smtClean="0">
                <a:solidFill>
                  <a:schemeClr val="tx1"/>
                </a:solidFill>
                <a:effectLst/>
                <a:latin typeface="+mn-lt"/>
                <a:ea typeface="+mn-ea"/>
                <a:cs typeface="+mn-cs"/>
              </a:rPr>
              <a:t>Why do we suggest this approach to exceptions? Well, an exception represents an immediate, nonlocal transfer of control—it's a kind of cascading </a:t>
            </a:r>
            <a:r>
              <a:rPr lang="en-US" altLang="zh-CN" sz="1200" kern="1200" dirty="0" err="1" smtClean="0">
                <a:solidFill>
                  <a:schemeClr val="tx1"/>
                </a:solidFill>
                <a:effectLst/>
                <a:latin typeface="+mn-lt"/>
                <a:ea typeface="+mn-ea"/>
                <a:cs typeface="+mn-cs"/>
              </a:rPr>
              <a:t>goto</a:t>
            </a:r>
            <a:r>
              <a:rPr lang="en-US" altLang="zh-CN" sz="1200" kern="1200" dirty="0" smtClean="0">
                <a:solidFill>
                  <a:schemeClr val="tx1"/>
                </a:solidFill>
                <a:effectLst/>
                <a:latin typeface="+mn-lt"/>
                <a:ea typeface="+mn-ea"/>
                <a:cs typeface="+mn-cs"/>
              </a:rPr>
              <a:t>. Programs that use exceptions as part of their normal processing suffer from all the readability and maintainability problems of classic spaghetti code. These programs break encapsulation: routines and their callers are more tightly coupled via exception handling.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35. </a:t>
            </a:r>
            <a:r>
              <a:rPr lang="en-US" altLang="zh-CN" sz="1200" kern="1200" dirty="0" smtClean="0">
                <a:solidFill>
                  <a:schemeClr val="tx1"/>
                </a:solidFill>
                <a:effectLst/>
                <a:latin typeface="+mn-lt"/>
                <a:ea typeface="+mn-ea"/>
                <a:cs typeface="+mn-cs"/>
              </a:rPr>
              <a:t>This tip is easy to apply in most circumstances. It simply means that the routine or object that allocates a resource should be responsible for </a:t>
            </a:r>
            <a:r>
              <a:rPr lang="en-US" altLang="zh-CN" sz="1200" kern="1200" dirty="0" err="1" smtClean="0">
                <a:solidFill>
                  <a:schemeClr val="tx1"/>
                </a:solidFill>
                <a:effectLst/>
                <a:latin typeface="+mn-lt"/>
                <a:ea typeface="+mn-ea"/>
                <a:cs typeface="+mn-cs"/>
              </a:rPr>
              <a:t>deallocating</a:t>
            </a:r>
            <a:r>
              <a:rPr lang="en-US" altLang="zh-CN" sz="1200" kern="1200" dirty="0" smtClean="0">
                <a:solidFill>
                  <a:schemeClr val="tx1"/>
                </a:solidFill>
                <a:effectLst/>
                <a:latin typeface="+mn-lt"/>
                <a:ea typeface="+mn-ea"/>
                <a:cs typeface="+mn-cs"/>
              </a:rPr>
              <a:t> it. Let's see how it applies by looking at an example of some bad code—an application that opens a file, reads customer information from it, updates a field, and writes the result back. We've eliminated error handling to make the example clearer.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12</a:t>
            </a:fld>
            <a:endParaRPr kumimoji="1" lang="zh-CN" altLang="en-US"/>
          </a:p>
        </p:txBody>
      </p:sp>
    </p:spTree>
    <p:extLst>
      <p:ext uri="{BB962C8B-B14F-4D97-AF65-F5344CB8AC3E}">
        <p14:creationId xmlns:p14="http://schemas.microsoft.com/office/powerpoint/2010/main" val="613910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36.</a:t>
            </a:r>
            <a:r>
              <a:rPr kumimoji="1" lang="en-US" altLang="zh-CN" baseline="0" dirty="0" smtClean="0"/>
              <a:t> </a:t>
            </a:r>
            <a:r>
              <a:rPr lang="en-US" altLang="zh-CN" sz="1200" i="1" kern="1200" dirty="0" smtClean="0">
                <a:solidFill>
                  <a:schemeClr val="tx1"/>
                </a:solidFill>
                <a:effectLst/>
                <a:latin typeface="+mn-lt"/>
                <a:ea typeface="+mn-ea"/>
                <a:cs typeface="+mn-cs"/>
              </a:rPr>
              <a:t>Good fences make good neighbors.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Suppose you are remodeling your house, or building a house from scratch. A typical arrangement involves a "general contractor." You hire the contractor to get the work done, but the contractor may or may not do the construction personally; the work may be offered to various subcontractors. But as the client, you are not involved in dealing with the subcontractors directly—the general contractor assumes that set of headaches on your behalf.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When we ask an object for a particular service, we'd like the service to be performed on our behalf. We </a:t>
            </a:r>
            <a:r>
              <a:rPr lang="en-US" altLang="zh-CN" sz="1200" i="1" kern="1200" dirty="0" smtClean="0">
                <a:solidFill>
                  <a:schemeClr val="tx1"/>
                </a:solidFill>
                <a:effectLst/>
                <a:latin typeface="+mn-lt"/>
                <a:ea typeface="+mn-ea"/>
                <a:cs typeface="+mn-cs"/>
              </a:rPr>
              <a:t>do not </a:t>
            </a:r>
            <a:r>
              <a:rPr lang="en-US" altLang="zh-CN" sz="1200" kern="1200" dirty="0" smtClean="0">
                <a:solidFill>
                  <a:schemeClr val="tx1"/>
                </a:solidFill>
                <a:effectLst/>
                <a:latin typeface="+mn-lt"/>
                <a:ea typeface="+mn-ea"/>
                <a:cs typeface="+mn-cs"/>
              </a:rPr>
              <a:t>want the object to give us a third-party object that we have to deal with to get the required service.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r>
              <a:rPr lang="en-US" altLang="zh-CN" dirty="0" smtClean="0">
                <a:effectLst/>
              </a:rPr>
              <a:t>37. </a:t>
            </a:r>
            <a:r>
              <a:rPr lang="en-US" altLang="zh-CN" sz="1200" kern="1200" dirty="0" smtClean="0">
                <a:solidFill>
                  <a:schemeClr val="tx1"/>
                </a:solidFill>
                <a:effectLst/>
                <a:latin typeface="+mn-lt"/>
                <a:ea typeface="+mn-ea"/>
                <a:cs typeface="+mn-cs"/>
              </a:rPr>
              <a:t>Use </a:t>
            </a:r>
            <a:r>
              <a:rPr lang="en-US" altLang="zh-CN" sz="1200" i="1" kern="1200" dirty="0" smtClean="0">
                <a:solidFill>
                  <a:schemeClr val="tx1"/>
                </a:solidFill>
                <a:effectLst/>
                <a:latin typeface="+mn-lt"/>
                <a:ea typeface="+mn-ea"/>
                <a:cs typeface="+mn-cs"/>
              </a:rPr>
              <a:t>metadata </a:t>
            </a:r>
            <a:r>
              <a:rPr lang="en-US" altLang="zh-CN" sz="1200" kern="1200" dirty="0" smtClean="0">
                <a:solidFill>
                  <a:schemeClr val="tx1"/>
                </a:solidFill>
                <a:effectLst/>
                <a:latin typeface="+mn-lt"/>
                <a:ea typeface="+mn-ea"/>
                <a:cs typeface="+mn-cs"/>
              </a:rPr>
              <a:t>to describe configuration options for an application: tuning parameters, user preferences, the installation directory, and so on. </a:t>
            </a:r>
            <a:endParaRPr lang="en-US" altLang="zh-CN" dirty="0" smtClean="0">
              <a:effectLst/>
            </a:endParaRPr>
          </a:p>
          <a:p>
            <a:r>
              <a:rPr lang="en-US" altLang="zh-CN" sz="1200" kern="1200" dirty="0" smtClean="0">
                <a:solidFill>
                  <a:schemeClr val="tx1"/>
                </a:solidFill>
                <a:effectLst/>
                <a:latin typeface="+mn-lt"/>
                <a:ea typeface="+mn-ea"/>
                <a:cs typeface="+mn-cs"/>
              </a:rPr>
              <a:t>What exactly is metadata? Strictly speaking, metadata is data about data. The most common example is probably a database schema or data dictionary. A schema contains data that describes fields (columns) in terms of names, storage lengths, and other attributes. You should be able to access and manipulate this information just as you would any other data in the database.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r>
              <a:rPr lang="en-US" altLang="zh-CN" dirty="0" smtClean="0">
                <a:effectLst/>
              </a:rPr>
              <a:t>38. </a:t>
            </a:r>
            <a:r>
              <a:rPr lang="en-US" altLang="zh-CN" sz="1200" kern="1200" dirty="0" smtClean="0">
                <a:solidFill>
                  <a:schemeClr val="tx1"/>
                </a:solidFill>
                <a:effectLst/>
                <a:latin typeface="+mn-lt"/>
                <a:ea typeface="+mn-ea"/>
                <a:cs typeface="+mn-cs"/>
              </a:rPr>
              <a:t>There are several benefits to this approach: </a:t>
            </a:r>
            <a:endParaRPr lang="en-US" altLang="zh-CN" dirty="0" smtClean="0">
              <a:effectLst/>
            </a:endParaRPr>
          </a:p>
          <a:p>
            <a:r>
              <a:rPr lang="en-US" altLang="zh-CN" sz="1200" kern="1200" dirty="0" smtClean="0">
                <a:solidFill>
                  <a:schemeClr val="tx1"/>
                </a:solidFill>
                <a:effectLst/>
                <a:latin typeface="+mn-lt"/>
                <a:ea typeface="+mn-ea"/>
                <a:cs typeface="+mn-cs"/>
              </a:rPr>
              <a:t>• It forces you to decouple your design, which results in a more flexible and adaptable program. </a:t>
            </a:r>
            <a:endParaRPr lang="en-US" altLang="zh-CN" dirty="0" smtClean="0">
              <a:effectLst/>
            </a:endParaRPr>
          </a:p>
          <a:p>
            <a:r>
              <a:rPr lang="en-US" altLang="zh-CN" sz="1200" kern="1200" dirty="0" smtClean="0">
                <a:solidFill>
                  <a:schemeClr val="tx1"/>
                </a:solidFill>
                <a:effectLst/>
                <a:latin typeface="+mn-lt"/>
                <a:ea typeface="+mn-ea"/>
                <a:cs typeface="+mn-cs"/>
              </a:rPr>
              <a:t>• It forces you to create a more robust, abstract design by deferring details—deferring them all the way out of the program. </a:t>
            </a:r>
            <a:endParaRPr lang="en-US" altLang="zh-CN" dirty="0" smtClean="0">
              <a:effectLst/>
            </a:endParaRPr>
          </a:p>
          <a:p>
            <a:r>
              <a:rPr lang="en-US" altLang="zh-CN" sz="1200" kern="1200" dirty="0" smtClean="0">
                <a:solidFill>
                  <a:schemeClr val="tx1"/>
                </a:solidFill>
                <a:effectLst/>
                <a:latin typeface="+mn-lt"/>
                <a:ea typeface="+mn-ea"/>
                <a:cs typeface="+mn-cs"/>
              </a:rPr>
              <a:t>• You can customize the application without recompiling it. </a:t>
            </a:r>
          </a:p>
          <a:p>
            <a:r>
              <a:rPr lang="en-US" altLang="zh-CN" sz="1200" kern="1200" dirty="0" smtClean="0">
                <a:solidFill>
                  <a:schemeClr val="tx1"/>
                </a:solidFill>
                <a:effectLst/>
                <a:latin typeface="+mn-lt"/>
                <a:ea typeface="+mn-ea"/>
                <a:cs typeface="+mn-cs"/>
              </a:rPr>
              <a:t>• You can also use this level of customization to provide easy work-</a:t>
            </a:r>
            <a:r>
              <a:rPr lang="en-US" altLang="zh-CN" sz="1200" kern="1200" dirty="0" err="1" smtClean="0">
                <a:solidFill>
                  <a:schemeClr val="tx1"/>
                </a:solidFill>
                <a:effectLst/>
                <a:latin typeface="+mn-lt"/>
                <a:ea typeface="+mn-ea"/>
                <a:cs typeface="+mn-cs"/>
              </a:rPr>
              <a:t>arounds</a:t>
            </a:r>
            <a:r>
              <a:rPr lang="en-US" altLang="zh-CN" sz="1200" kern="1200" dirty="0" smtClean="0">
                <a:solidFill>
                  <a:schemeClr val="tx1"/>
                </a:solidFill>
                <a:effectLst/>
                <a:latin typeface="+mn-lt"/>
                <a:ea typeface="+mn-ea"/>
                <a:cs typeface="+mn-cs"/>
              </a:rPr>
              <a:t> for critical bugs in live production systems. </a:t>
            </a:r>
            <a:endParaRPr lang="en-US" altLang="zh-CN" dirty="0" smtClean="0">
              <a:effectLst/>
            </a:endParaRPr>
          </a:p>
          <a:p>
            <a:r>
              <a:rPr lang="en-US" altLang="zh-CN" sz="1200" kern="1200" dirty="0" smtClean="0">
                <a:solidFill>
                  <a:schemeClr val="tx1"/>
                </a:solidFill>
                <a:effectLst/>
                <a:latin typeface="+mn-lt"/>
                <a:ea typeface="+mn-ea"/>
                <a:cs typeface="+mn-cs"/>
              </a:rPr>
              <a:t>• Metadata can be expressed in a manner that's much closer to the problem domain than a general-purpose programming language might be (see Domain Languages). </a:t>
            </a:r>
            <a:endParaRPr lang="en-US" altLang="zh-CN" dirty="0" smtClean="0">
              <a:effectLst/>
            </a:endParaRPr>
          </a:p>
          <a:p>
            <a:r>
              <a:rPr lang="en-US" altLang="zh-CN" sz="1200" kern="1200" dirty="0" smtClean="0">
                <a:solidFill>
                  <a:schemeClr val="tx1"/>
                </a:solidFill>
                <a:effectLst/>
                <a:latin typeface="+mn-lt"/>
                <a:ea typeface="+mn-ea"/>
                <a:cs typeface="+mn-cs"/>
              </a:rPr>
              <a:t>• You may even be able to implement several different projects using the same application engine, but with different metadata.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39. </a:t>
            </a:r>
            <a:r>
              <a:rPr lang="en-US" altLang="zh-CN" sz="1200" kern="1200" dirty="0" smtClean="0">
                <a:solidFill>
                  <a:schemeClr val="tx1"/>
                </a:solidFill>
                <a:effectLst/>
                <a:latin typeface="+mn-lt"/>
                <a:ea typeface="+mn-ea"/>
                <a:cs typeface="+mn-cs"/>
              </a:rPr>
              <a:t>On many projects, we need to model and analyze the users' workflows as part of requirements analysis. We'd like to find out what </a:t>
            </a:r>
            <a:r>
              <a:rPr lang="en-US" altLang="zh-CN" sz="1200" i="1" kern="1200" dirty="0" smtClean="0">
                <a:solidFill>
                  <a:schemeClr val="tx1"/>
                </a:solidFill>
                <a:effectLst/>
                <a:latin typeface="+mn-lt"/>
                <a:ea typeface="+mn-ea"/>
                <a:cs typeface="+mn-cs"/>
              </a:rPr>
              <a:t>can </a:t>
            </a:r>
            <a:r>
              <a:rPr lang="en-US" altLang="zh-CN" sz="1200" kern="1200" dirty="0" smtClean="0">
                <a:solidFill>
                  <a:schemeClr val="tx1"/>
                </a:solidFill>
                <a:effectLst/>
                <a:latin typeface="+mn-lt"/>
                <a:ea typeface="+mn-ea"/>
                <a:cs typeface="+mn-cs"/>
              </a:rPr>
              <a:t>happen at the same time, and what must happen in a strict order. One way to do this is to capture their description of workflow using a notation such as the </a:t>
            </a:r>
            <a:r>
              <a:rPr lang="en-US" altLang="zh-CN" sz="1200" i="1" kern="1200" dirty="0" smtClean="0">
                <a:solidFill>
                  <a:schemeClr val="tx1"/>
                </a:solidFill>
                <a:effectLst/>
                <a:latin typeface="+mn-lt"/>
                <a:ea typeface="+mn-ea"/>
                <a:cs typeface="+mn-cs"/>
              </a:rPr>
              <a:t>UML activity diagram.</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i="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40. </a:t>
            </a:r>
            <a:r>
              <a:rPr lang="en-US" altLang="zh-CN" sz="1200" kern="1200" dirty="0" smtClean="0">
                <a:solidFill>
                  <a:schemeClr val="tx1"/>
                </a:solidFill>
                <a:effectLst/>
                <a:latin typeface="+mn-lt"/>
                <a:ea typeface="+mn-ea"/>
                <a:cs typeface="+mn-cs"/>
              </a:rPr>
              <a:t>Instead of components, we have really created </a:t>
            </a:r>
            <a:r>
              <a:rPr lang="en-US" altLang="zh-CN" sz="1200" i="1" kern="1200" dirty="0" smtClean="0">
                <a:solidFill>
                  <a:schemeClr val="tx1"/>
                </a:solidFill>
                <a:effectLst/>
                <a:latin typeface="+mn-lt"/>
                <a:ea typeface="+mn-ea"/>
                <a:cs typeface="+mn-cs"/>
              </a:rPr>
              <a:t>services—</a:t>
            </a:r>
            <a:r>
              <a:rPr lang="en-US" altLang="zh-CN" sz="1200" kern="1200" dirty="0" smtClean="0">
                <a:solidFill>
                  <a:schemeClr val="tx1"/>
                </a:solidFill>
                <a:effectLst/>
                <a:latin typeface="+mn-lt"/>
                <a:ea typeface="+mn-ea"/>
                <a:cs typeface="+mn-cs"/>
              </a:rPr>
              <a:t>independent, concurrent objects behind well-defined, consistent interfaces.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41. </a:t>
            </a:r>
            <a:r>
              <a:rPr lang="en-US" altLang="zh-CN" sz="1200" kern="1200" dirty="0" smtClean="0">
                <a:solidFill>
                  <a:schemeClr val="tx1"/>
                </a:solidFill>
                <a:effectLst/>
                <a:latin typeface="+mn-lt"/>
                <a:ea typeface="+mn-ea"/>
                <a:cs typeface="+mn-cs"/>
              </a:rPr>
              <a:t>If we design to allow for concurrency, we can more easily meet scalability or performance requirements when the time comes—and if the time never comes, we still have the benefit of a cleaner design.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42. </a:t>
            </a:r>
            <a:r>
              <a:rPr lang="en-US" altLang="zh-CN" sz="1200" kern="1200" dirty="0" smtClean="0">
                <a:solidFill>
                  <a:schemeClr val="tx1"/>
                </a:solidFill>
                <a:effectLst/>
                <a:latin typeface="+mn-lt"/>
                <a:ea typeface="+mn-ea"/>
                <a:cs typeface="+mn-cs"/>
              </a:rPr>
              <a:t>By loosening the coupling between the model and the view/controller, you buy yourself a lot of flexibility at low cost. In fact, this technique is one of the most important ways of maintaining reversibility(</a:t>
            </a:r>
            <a:r>
              <a:rPr lang="zh-CN" altLang="en-US" sz="1200" kern="1200" dirty="0" smtClean="0">
                <a:solidFill>
                  <a:schemeClr val="tx1"/>
                </a:solidFill>
                <a:effectLst/>
                <a:latin typeface="+mn-lt"/>
                <a:ea typeface="+mn-ea"/>
                <a:cs typeface="+mn-cs"/>
              </a:rPr>
              <a:t>可逆性</a:t>
            </a:r>
            <a:r>
              <a:rPr lang="en-US" altLang="zh-CN" sz="1200" kern="1200" dirty="0" smtClean="0">
                <a:solidFill>
                  <a:schemeClr val="tx1"/>
                </a:solidFill>
                <a:effectLst/>
                <a:latin typeface="+mn-lt"/>
                <a:ea typeface="+mn-ea"/>
                <a:cs typeface="+mn-cs"/>
              </a:rPr>
              <a: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    </a:t>
            </a:r>
            <a:r>
              <a:rPr lang="en-US" altLang="zh-CN" sz="1200" b="1" kern="1200" dirty="0" smtClean="0">
                <a:solidFill>
                  <a:schemeClr val="tx1"/>
                </a:solidFill>
                <a:effectLst/>
                <a:latin typeface="+mn-lt"/>
                <a:ea typeface="+mn-ea"/>
                <a:cs typeface="+mn-cs"/>
              </a:rPr>
              <a:t>Model. </a:t>
            </a:r>
            <a:r>
              <a:rPr lang="en-US" altLang="zh-CN" sz="1200" kern="1200" dirty="0" smtClean="0">
                <a:solidFill>
                  <a:schemeClr val="tx1"/>
                </a:solidFill>
                <a:effectLst/>
                <a:latin typeface="+mn-lt"/>
                <a:ea typeface="+mn-ea"/>
                <a:cs typeface="+mn-cs"/>
              </a:rPr>
              <a:t>The abstract data model representing the target object. The model has no direct knowledge of any views or controllers. </a:t>
            </a:r>
            <a:endParaRPr lang="en-US" altLang="zh-CN" dirty="0" smtClean="0">
              <a:effectLst/>
            </a:endParaRPr>
          </a:p>
          <a:p>
            <a:r>
              <a:rPr kumimoji="1" lang="en-US" altLang="zh-CN" dirty="0" smtClean="0"/>
              <a:t>    </a:t>
            </a:r>
            <a:r>
              <a:rPr lang="en-US" altLang="zh-CN" sz="1200" b="1" kern="1200" dirty="0" smtClean="0">
                <a:solidFill>
                  <a:schemeClr val="tx1"/>
                </a:solidFill>
                <a:effectLst/>
                <a:latin typeface="+mn-lt"/>
                <a:ea typeface="+mn-ea"/>
                <a:cs typeface="+mn-cs"/>
              </a:rPr>
              <a:t>View. </a:t>
            </a:r>
            <a:r>
              <a:rPr lang="en-US" altLang="zh-CN" sz="1200" kern="1200" dirty="0" smtClean="0">
                <a:solidFill>
                  <a:schemeClr val="tx1"/>
                </a:solidFill>
                <a:effectLst/>
                <a:latin typeface="+mn-lt"/>
                <a:ea typeface="+mn-ea"/>
                <a:cs typeface="+mn-cs"/>
              </a:rPr>
              <a:t>A way to interpret the model. It subscribes to changes in the model and logical events from the controller. </a:t>
            </a:r>
            <a:endParaRPr lang="en-US" altLang="zh-CN" dirty="0" smtClean="0">
              <a:effectLst/>
            </a:endParaRPr>
          </a:p>
          <a:p>
            <a:r>
              <a:rPr lang="en-US" altLang="zh-CN" sz="1200" b="1" kern="1200" dirty="0" smtClean="0">
                <a:solidFill>
                  <a:schemeClr val="tx1"/>
                </a:solidFill>
                <a:effectLst/>
                <a:latin typeface="+mn-lt"/>
                <a:ea typeface="+mn-ea"/>
                <a:cs typeface="+mn-cs"/>
              </a:rPr>
              <a:t>    Controller. </a:t>
            </a:r>
            <a:r>
              <a:rPr lang="en-US" altLang="zh-CN" sz="1200" kern="1200" dirty="0" smtClean="0">
                <a:solidFill>
                  <a:schemeClr val="tx1"/>
                </a:solidFill>
                <a:effectLst/>
                <a:latin typeface="+mn-lt"/>
                <a:ea typeface="+mn-ea"/>
                <a:cs typeface="+mn-cs"/>
              </a:rPr>
              <a:t>A way to control the view and provide the model with new data. It publishes events to both the model and the view. </a:t>
            </a:r>
            <a:endParaRPr lang="en-US" altLang="zh-CN" dirty="0" smtClean="0">
              <a:effectLst/>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43</a:t>
            </a:r>
            <a:r>
              <a:rPr kumimoji="1" lang="zh-CN" altLang="en-US" dirty="0" smtClean="0"/>
              <a:t>。</a:t>
            </a:r>
            <a:r>
              <a:rPr kumimoji="1" lang="en-US" altLang="zh-CN" dirty="0" smtClean="0"/>
              <a:t> </a:t>
            </a:r>
            <a:r>
              <a:rPr lang="en-US" altLang="zh-CN" sz="1200" kern="1200" dirty="0" smtClean="0">
                <a:solidFill>
                  <a:schemeClr val="tx1"/>
                </a:solidFill>
                <a:effectLst/>
                <a:latin typeface="+mn-lt"/>
                <a:ea typeface="+mn-ea"/>
                <a:cs typeface="+mn-cs"/>
              </a:rPr>
              <a:t>A big advantage of systems such as these is that you have a single, consistent interface to the blackboard. When building a conventional distributed application, you can spend a great deal of time crafting unique API calls for every distributed transaction and interaction in the system. With the combinatorial explosion of interfaces and interactions, the project can quickly become a nightmare.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We can use the blackboard to coordinate disparate facts and agents, while still maintaining independence and even isolation among participants.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13</a:t>
            </a:fld>
            <a:endParaRPr kumimoji="1" lang="zh-CN" altLang="en-US"/>
          </a:p>
        </p:txBody>
      </p:sp>
    </p:spTree>
    <p:extLst>
      <p:ext uri="{BB962C8B-B14F-4D97-AF65-F5344CB8AC3E}">
        <p14:creationId xmlns:p14="http://schemas.microsoft.com/office/powerpoint/2010/main" val="3699756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44. </a:t>
            </a:r>
            <a:r>
              <a:rPr kumimoji="1" lang="zh-CN" altLang="en-US" dirty="0" smtClean="0"/>
              <a:t>－</a:t>
            </a:r>
            <a:r>
              <a:rPr kumimoji="1" lang="en-US" altLang="zh-CN" dirty="0" smtClean="0"/>
              <a:t>  </a:t>
            </a:r>
            <a:r>
              <a:rPr lang="en-US" altLang="zh-CN" sz="1200" kern="1200" dirty="0" smtClean="0">
                <a:solidFill>
                  <a:schemeClr val="tx1"/>
                </a:solidFill>
                <a:effectLst/>
                <a:latin typeface="+mn-lt"/>
                <a:ea typeface="+mn-ea"/>
                <a:cs typeface="+mn-cs"/>
              </a:rPr>
              <a:t>Always be aware of what you are doing.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Don't code blindfolded.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kern="1200" dirty="0" smtClean="0">
                <a:solidFill>
                  <a:schemeClr val="tx1"/>
                </a:solidFill>
                <a:effectLst/>
                <a:latin typeface="+mn-lt"/>
                <a:ea typeface="+mn-ea"/>
                <a:cs typeface="+mn-cs"/>
              </a:rPr>
              <a:t>Proceed from a plan, whether that plan is in your head, on the back of a cocktail napkin, or on a wall-sized printout from a CASE tool.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kern="1200" dirty="0" smtClean="0">
                <a:solidFill>
                  <a:schemeClr val="tx1"/>
                </a:solidFill>
                <a:effectLst/>
                <a:latin typeface="+mn-lt"/>
                <a:ea typeface="+mn-ea"/>
                <a:cs typeface="+mn-cs"/>
              </a:rPr>
              <a:t>Rely only on reliable things.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kern="1200" dirty="0" smtClean="0">
                <a:solidFill>
                  <a:schemeClr val="tx1"/>
                </a:solidFill>
                <a:effectLst/>
                <a:latin typeface="+mn-lt"/>
                <a:ea typeface="+mn-ea"/>
                <a:cs typeface="+mn-cs"/>
              </a:rPr>
              <a:t>Document your assumptions. Design by Contract, can help clarify your assumptions in your own mind, as well as help communicate them to others.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kern="1200" dirty="0" smtClean="0">
                <a:solidFill>
                  <a:schemeClr val="tx1"/>
                </a:solidFill>
                <a:effectLst/>
                <a:latin typeface="+mn-lt"/>
                <a:ea typeface="+mn-ea"/>
                <a:cs typeface="+mn-cs"/>
              </a:rPr>
              <a:t>Don't just test your code, but test your assumptions as well. Don't guess; actually try it.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kern="1200" dirty="0" smtClean="0">
                <a:solidFill>
                  <a:schemeClr val="tx1"/>
                </a:solidFill>
                <a:effectLst/>
                <a:latin typeface="+mn-lt"/>
                <a:ea typeface="+mn-ea"/>
                <a:cs typeface="+mn-cs"/>
              </a:rPr>
              <a:t>Prioritize your effort. Spend time on the important aspects; more than likely, these are the hard parts.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Don't be a slave to history. Don't let existing code dictate future code. All code can be replaced if it is no longer appropriate.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effectLst/>
              </a:rPr>
              <a:t>45</a:t>
            </a:r>
            <a:r>
              <a:rPr lang="en-US" altLang="zh-CN" dirty="0" smtClean="0">
                <a:effectLst/>
              </a:rPr>
              <a:t>. </a:t>
            </a:r>
            <a:r>
              <a:rPr lang="en-US" altLang="zh-CN" sz="1200" b="1" kern="1200" dirty="0" smtClean="0">
                <a:solidFill>
                  <a:schemeClr val="tx1"/>
                </a:solidFill>
                <a:effectLst/>
                <a:latin typeface="+mn-lt"/>
                <a:ea typeface="+mn-ea"/>
                <a:cs typeface="+mn-cs"/>
              </a:rPr>
              <a:t>Common Sense Estimation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en-US" altLang="zh-CN" baseline="0" dirty="0" smtClean="0">
                <a:effectLst/>
              </a:rPr>
              <a:t> </a:t>
            </a:r>
            <a:r>
              <a:rPr lang="zh-CN" altLang="en-US" baseline="0" dirty="0" smtClean="0">
                <a:effectLst/>
              </a:rPr>
              <a:t>－</a:t>
            </a:r>
            <a:r>
              <a:rPr lang="en-US" altLang="zh-CN" baseline="0" dirty="0" smtClean="0">
                <a:effectLst/>
              </a:rPr>
              <a:t> </a:t>
            </a:r>
            <a:r>
              <a:rPr lang="en-US" altLang="zh-CN" sz="1200" b="1" kern="1200" dirty="0" smtClean="0">
                <a:solidFill>
                  <a:schemeClr val="tx1"/>
                </a:solidFill>
                <a:effectLst/>
                <a:latin typeface="+mn-lt"/>
                <a:ea typeface="+mn-ea"/>
                <a:cs typeface="+mn-cs"/>
              </a:rPr>
              <a:t>Simple loops. o(n)</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zh-CN" altLang="en-US" dirty="0" smtClean="0">
                <a:effectLst/>
              </a:rPr>
              <a:t>－</a:t>
            </a:r>
            <a:r>
              <a:rPr lang="en-US" altLang="zh-CN" dirty="0" smtClean="0">
                <a:effectLst/>
              </a:rPr>
              <a:t> </a:t>
            </a:r>
            <a:r>
              <a:rPr lang="en-US" altLang="zh-CN" sz="1200" b="1" kern="1200" dirty="0" smtClean="0">
                <a:solidFill>
                  <a:schemeClr val="tx1"/>
                </a:solidFill>
                <a:effectLst/>
                <a:latin typeface="+mn-lt"/>
                <a:ea typeface="+mn-ea"/>
                <a:cs typeface="+mn-cs"/>
              </a:rPr>
              <a:t>Nested loops. O(n2)</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  </a:t>
            </a:r>
            <a:r>
              <a:rPr lang="en-US" altLang="zh-CN" sz="1200" b="1" kern="1200" dirty="0" smtClean="0">
                <a:solidFill>
                  <a:schemeClr val="tx1"/>
                </a:solidFill>
                <a:effectLst/>
                <a:latin typeface="+mn-lt"/>
                <a:ea typeface="+mn-ea"/>
                <a:cs typeface="+mn-cs"/>
              </a:rPr>
              <a:t>Binary chop o(</a:t>
            </a:r>
            <a:r>
              <a:rPr lang="en-US" altLang="zh-CN" sz="1200" b="1" kern="1200" dirty="0" err="1" smtClean="0">
                <a:solidFill>
                  <a:schemeClr val="tx1"/>
                </a:solidFill>
                <a:effectLst/>
                <a:latin typeface="+mn-lt"/>
                <a:ea typeface="+mn-ea"/>
                <a:cs typeface="+mn-cs"/>
              </a:rPr>
              <a:t>lg</a:t>
            </a:r>
            <a:r>
              <a:rPr lang="en-US" altLang="zh-CN" sz="1200" b="1" kern="1200" dirty="0" smtClean="0">
                <a:solidFill>
                  <a:schemeClr val="tx1"/>
                </a:solidFill>
                <a:effectLst/>
                <a:latin typeface="+mn-lt"/>
                <a:ea typeface="+mn-ea"/>
                <a:cs typeface="+mn-cs"/>
              </a:rPr>
              <a:t>(n))</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1" kern="1200" dirty="0" smtClean="0">
                <a:solidFill>
                  <a:schemeClr val="tx1"/>
                </a:solidFill>
                <a:effectLst/>
                <a:latin typeface="+mn-lt"/>
                <a:ea typeface="+mn-ea"/>
                <a:cs typeface="+mn-cs"/>
              </a:rPr>
              <a:t>    -  Divide and conquer. </a:t>
            </a:r>
            <a:r>
              <a:rPr lang="en-US" altLang="zh-CN" sz="1200" kern="1200" dirty="0" smtClean="0">
                <a:solidFill>
                  <a:schemeClr val="tx1"/>
                </a:solidFill>
                <a:effectLst/>
                <a:latin typeface="+mn-lt"/>
                <a:ea typeface="+mn-ea"/>
                <a:cs typeface="+mn-cs"/>
              </a:rPr>
              <a:t>quicksort  </a:t>
            </a:r>
            <a:r>
              <a:rPr lang="en-US" altLang="zh-CN" sz="1200" i="1" kern="1200" dirty="0" smtClean="0">
                <a:solidFill>
                  <a:schemeClr val="tx1"/>
                </a:solidFill>
                <a:effectLst/>
                <a:latin typeface="+mn-lt"/>
                <a:ea typeface="+mn-ea"/>
                <a:cs typeface="+mn-cs"/>
              </a:rPr>
              <a:t>O</a:t>
            </a:r>
            <a:r>
              <a:rPr lang="en-US" altLang="zh-CN" sz="1200" kern="1200" dirty="0" smtClean="0">
                <a:solidFill>
                  <a:schemeClr val="tx1"/>
                </a:solidFill>
                <a:effectLst/>
                <a:latin typeface="+mn-lt"/>
                <a:ea typeface="+mn-ea"/>
                <a:cs typeface="+mn-cs"/>
              </a:rPr>
              <a:t>(</a:t>
            </a:r>
            <a:r>
              <a:rPr lang="en-US" altLang="zh-CN" sz="1200" i="1" kern="1200" dirty="0" smtClean="0">
                <a:solidFill>
                  <a:schemeClr val="tx1"/>
                </a:solidFill>
                <a:effectLst/>
                <a:latin typeface="+mn-lt"/>
                <a:ea typeface="+mn-ea"/>
                <a:cs typeface="+mn-cs"/>
              </a:rPr>
              <a:t>n </a:t>
            </a:r>
            <a:r>
              <a:rPr lang="en-US" altLang="zh-CN" sz="1200" kern="1200" dirty="0" err="1" smtClean="0">
                <a:solidFill>
                  <a:schemeClr val="tx1"/>
                </a:solidFill>
                <a:effectLst/>
                <a:latin typeface="+mn-lt"/>
                <a:ea typeface="+mn-ea"/>
                <a:cs typeface="+mn-cs"/>
              </a:rPr>
              <a:t>lg</a:t>
            </a:r>
            <a:r>
              <a:rPr lang="en-US" altLang="zh-CN" sz="1200" kern="1200" dirty="0" smtClean="0">
                <a:solidFill>
                  <a:schemeClr val="tx1"/>
                </a:solidFill>
                <a:effectLst/>
                <a:latin typeface="+mn-lt"/>
                <a:ea typeface="+mn-ea"/>
                <a:cs typeface="+mn-cs"/>
              </a:rPr>
              <a:t>(</a:t>
            </a:r>
            <a:r>
              <a:rPr lang="en-US" altLang="zh-CN" sz="1200" i="1" kern="1200" dirty="0" smtClean="0">
                <a:solidFill>
                  <a:schemeClr val="tx1"/>
                </a:solidFill>
                <a:effectLst/>
                <a:latin typeface="+mn-lt"/>
                <a:ea typeface="+mn-ea"/>
                <a:cs typeface="+mn-cs"/>
              </a:rPr>
              <a:t>n</a:t>
            </a:r>
            <a:r>
              <a:rPr lang="en-US" altLang="zh-CN"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  permutations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46.</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If you're not sure how long your code will take, or how much memory it will use, try running it, varying the input record count or whatever is likely to impact the runtime. Then plot the results. You should soon get a good idea of the shape of the curve. Is it curving upward, a straight line, or flattening off as the input size increases? Three or four points should give you an idea.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r>
              <a:rPr lang="en-US" altLang="zh-CN" dirty="0" smtClean="0">
                <a:effectLst/>
              </a:rPr>
              <a:t>47. </a:t>
            </a:r>
            <a:r>
              <a:rPr lang="en-US" altLang="zh-CN" sz="1200" b="1" kern="1200" dirty="0" smtClean="0">
                <a:solidFill>
                  <a:schemeClr val="tx1"/>
                </a:solidFill>
                <a:effectLst/>
                <a:latin typeface="+mn-lt"/>
                <a:ea typeface="+mn-ea"/>
                <a:cs typeface="+mn-cs"/>
              </a:rPr>
              <a:t>When Should You Refactor? </a:t>
            </a:r>
            <a:endParaRPr lang="en-US" altLang="zh-CN" dirty="0" smtClean="0">
              <a:effectLst/>
            </a:endParaRPr>
          </a:p>
          <a:p>
            <a:r>
              <a:rPr lang="en-US" altLang="zh-CN" sz="1200" kern="1200" dirty="0" smtClean="0">
                <a:solidFill>
                  <a:schemeClr val="tx1"/>
                </a:solidFill>
                <a:effectLst/>
                <a:latin typeface="+mn-lt"/>
                <a:ea typeface="+mn-ea"/>
                <a:cs typeface="+mn-cs"/>
              </a:rPr>
              <a:t>When you come across a stumbling block because the code doesn't quite fit anymore, or you notice two things that should really be merged, or anything else at all strikes you as being "wrong," </a:t>
            </a:r>
            <a:r>
              <a:rPr lang="en-US" altLang="zh-CN" sz="1200" i="1" kern="1200" dirty="0" smtClean="0">
                <a:solidFill>
                  <a:schemeClr val="tx1"/>
                </a:solidFill>
                <a:effectLst/>
                <a:latin typeface="+mn-lt"/>
                <a:ea typeface="+mn-ea"/>
                <a:cs typeface="+mn-cs"/>
              </a:rPr>
              <a:t>don't hesitate to change it </a:t>
            </a:r>
            <a:r>
              <a:rPr lang="en-US" altLang="zh-CN" sz="1200" kern="1200" dirty="0" smtClean="0">
                <a:solidFill>
                  <a:schemeClr val="tx1"/>
                </a:solidFill>
                <a:effectLst/>
                <a:latin typeface="+mn-lt"/>
                <a:ea typeface="+mn-ea"/>
                <a:cs typeface="+mn-cs"/>
              </a:rPr>
              <a:t>There's no time like the present. Any number of things may cause code to qualify for refactoring: </a:t>
            </a:r>
            <a:endParaRPr lang="en-US" altLang="zh-CN" dirty="0" smtClean="0">
              <a:effectLst/>
            </a:endParaRPr>
          </a:p>
          <a:p>
            <a:r>
              <a:rPr lang="en-US" altLang="zh-CN" sz="1200" b="1" kern="1200" dirty="0" smtClean="0">
                <a:solidFill>
                  <a:schemeClr val="tx1"/>
                </a:solidFill>
                <a:effectLst/>
                <a:latin typeface="+mn-lt"/>
                <a:ea typeface="+mn-ea"/>
                <a:cs typeface="+mn-cs"/>
              </a:rPr>
              <a:t>	Duplication. </a:t>
            </a:r>
            <a:r>
              <a:rPr lang="en-US" altLang="zh-CN" sz="1200" kern="1200" dirty="0" smtClean="0">
                <a:solidFill>
                  <a:schemeClr val="tx1"/>
                </a:solidFill>
                <a:effectLst/>
                <a:latin typeface="+mn-lt"/>
                <a:ea typeface="+mn-ea"/>
                <a:cs typeface="+mn-cs"/>
              </a:rPr>
              <a:t>You've discovered a violation of the </a:t>
            </a:r>
            <a:r>
              <a:rPr lang="en-US" altLang="zh-CN" sz="1200" i="1" kern="1200" dirty="0" smtClean="0">
                <a:solidFill>
                  <a:schemeClr val="tx1"/>
                </a:solidFill>
                <a:effectLst/>
                <a:latin typeface="+mn-lt"/>
                <a:ea typeface="+mn-ea"/>
                <a:cs typeface="+mn-cs"/>
              </a:rPr>
              <a:t>DRY </a:t>
            </a:r>
            <a:r>
              <a:rPr lang="en-US" altLang="zh-CN" sz="1200" kern="1200" dirty="0" smtClean="0">
                <a:solidFill>
                  <a:schemeClr val="tx1"/>
                </a:solidFill>
                <a:effectLst/>
                <a:latin typeface="+mn-lt"/>
                <a:ea typeface="+mn-ea"/>
                <a:cs typeface="+mn-cs"/>
              </a:rPr>
              <a:t>principle (The Evils of Duplication). </a:t>
            </a:r>
          </a:p>
          <a:p>
            <a:r>
              <a:rPr lang="en-US" altLang="zh-CN" sz="1200" b="1" kern="1200" dirty="0" smtClean="0">
                <a:solidFill>
                  <a:schemeClr val="tx1"/>
                </a:solidFill>
                <a:effectLst/>
                <a:latin typeface="+mn-lt"/>
                <a:ea typeface="+mn-ea"/>
                <a:cs typeface="+mn-cs"/>
              </a:rPr>
              <a:t>	</a:t>
            </a:r>
            <a:r>
              <a:rPr lang="en-US" altLang="zh-CN" sz="1200" b="1" kern="1200" dirty="0" err="1" smtClean="0">
                <a:solidFill>
                  <a:schemeClr val="tx1"/>
                </a:solidFill>
                <a:effectLst/>
                <a:latin typeface="+mn-lt"/>
                <a:ea typeface="+mn-ea"/>
                <a:cs typeface="+mn-cs"/>
              </a:rPr>
              <a:t>Nonorthogonal</a:t>
            </a:r>
            <a:r>
              <a:rPr lang="tr-TR" altLang="zh-CN" sz="1200" kern="1200" dirty="0" smtClean="0">
                <a:solidFill>
                  <a:schemeClr val="tx1"/>
                </a:solidFill>
                <a:latin typeface="+mn-lt"/>
                <a:ea typeface="+mn-ea"/>
                <a:cs typeface="+mn-cs"/>
              </a:rPr>
              <a:t>/'</a:t>
            </a:r>
            <a:r>
              <a:rPr lang="tr-TR" altLang="zh-CN" sz="1200" kern="1200" dirty="0" err="1" smtClean="0">
                <a:solidFill>
                  <a:schemeClr val="tx1"/>
                </a:solidFill>
                <a:latin typeface="+mn-lt"/>
                <a:ea typeface="+mn-ea"/>
                <a:cs typeface="+mn-cs"/>
              </a:rPr>
              <a:t>nɔnɔ</a:t>
            </a:r>
            <a:r>
              <a:rPr lang="tr-TR" altLang="zh-CN" sz="1200" kern="1200" dirty="0" smtClean="0">
                <a:solidFill>
                  <a:schemeClr val="tx1"/>
                </a:solidFill>
                <a:latin typeface="+mn-lt"/>
                <a:ea typeface="+mn-ea"/>
                <a:cs typeface="+mn-cs"/>
              </a:rPr>
              <a:t>:'</a:t>
            </a:r>
            <a:r>
              <a:rPr lang="tr-TR" altLang="zh-CN" sz="1200" kern="1200" dirty="0" err="1" smtClean="0">
                <a:solidFill>
                  <a:schemeClr val="tx1"/>
                </a:solidFill>
                <a:latin typeface="+mn-lt"/>
                <a:ea typeface="+mn-ea"/>
                <a:cs typeface="+mn-cs"/>
              </a:rPr>
              <a:t>θɔgənl</a:t>
            </a:r>
            <a:r>
              <a:rPr lang="tr-TR" altLang="zh-CN" sz="1200" kern="1200" dirty="0" smtClean="0">
                <a:solidFill>
                  <a:schemeClr val="tx1"/>
                </a:solidFill>
                <a:latin typeface="+mn-lt"/>
                <a:ea typeface="+mn-ea"/>
                <a:cs typeface="+mn-cs"/>
              </a:rPr>
              <a:t>/  </a:t>
            </a:r>
            <a:r>
              <a:rPr lang="en-US" altLang="zh-CN" sz="1200" b="1" kern="1200" dirty="0" smtClean="0">
                <a:solidFill>
                  <a:schemeClr val="tx1"/>
                </a:solidFill>
                <a:effectLst/>
                <a:latin typeface="+mn-lt"/>
                <a:ea typeface="+mn-ea"/>
                <a:cs typeface="+mn-cs"/>
              </a:rPr>
              <a:t> design. </a:t>
            </a:r>
            <a:r>
              <a:rPr lang="en-US" altLang="zh-CN" sz="1200" kern="1200" dirty="0" smtClean="0">
                <a:solidFill>
                  <a:schemeClr val="tx1"/>
                </a:solidFill>
                <a:effectLst/>
                <a:latin typeface="+mn-lt"/>
                <a:ea typeface="+mn-ea"/>
                <a:cs typeface="+mn-cs"/>
              </a:rPr>
              <a:t>You've discovered some code or design that could be made more orthogonal (</a:t>
            </a:r>
            <a:r>
              <a:rPr lang="en-US" altLang="zh-CN" sz="1200" kern="1200" dirty="0" err="1" smtClean="0">
                <a:solidFill>
                  <a:schemeClr val="tx1"/>
                </a:solidFill>
                <a:effectLst/>
                <a:latin typeface="+mn-lt"/>
                <a:ea typeface="+mn-ea"/>
                <a:cs typeface="+mn-cs"/>
              </a:rPr>
              <a:t>Orthogonality</a:t>
            </a:r>
            <a:r>
              <a:rPr lang="en-US" altLang="zh-CN" sz="1200" kern="1200" dirty="0" smtClean="0">
                <a:solidFill>
                  <a:schemeClr val="tx1"/>
                </a:solidFill>
                <a:effectLst/>
                <a:latin typeface="+mn-lt"/>
                <a:ea typeface="+mn-ea"/>
                <a:cs typeface="+mn-cs"/>
              </a:rPr>
              <a:t>). </a:t>
            </a:r>
            <a:endParaRPr lang="en-US" altLang="zh-CN" dirty="0" smtClean="0">
              <a:effectLst/>
            </a:endParaRPr>
          </a:p>
          <a:p>
            <a:r>
              <a:rPr lang="en-US" altLang="zh-CN" sz="1200" b="1" kern="1200" dirty="0" smtClean="0">
                <a:solidFill>
                  <a:schemeClr val="tx1"/>
                </a:solidFill>
                <a:effectLst/>
                <a:latin typeface="+mn-lt"/>
                <a:ea typeface="+mn-ea"/>
                <a:cs typeface="+mn-cs"/>
              </a:rPr>
              <a:t>	Outdated knowledge. </a:t>
            </a:r>
            <a:r>
              <a:rPr lang="en-US" altLang="zh-CN" sz="1200" kern="1200" dirty="0" smtClean="0">
                <a:solidFill>
                  <a:schemeClr val="tx1"/>
                </a:solidFill>
                <a:effectLst/>
                <a:latin typeface="+mn-lt"/>
                <a:ea typeface="+mn-ea"/>
                <a:cs typeface="+mn-cs"/>
              </a:rPr>
              <a:t>Things change, requirements drift, and your knowledge of the problem increases. Code needs to keep up.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1" kern="1200" dirty="0" smtClean="0">
                <a:solidFill>
                  <a:schemeClr val="tx1"/>
                </a:solidFill>
                <a:effectLst/>
                <a:latin typeface="+mn-lt"/>
                <a:ea typeface="+mn-ea"/>
                <a:cs typeface="+mn-cs"/>
              </a:rPr>
              <a:t>	Performance. </a:t>
            </a:r>
            <a:r>
              <a:rPr lang="en-US" altLang="zh-CN" sz="1200" kern="1200" dirty="0" smtClean="0">
                <a:solidFill>
                  <a:schemeClr val="tx1"/>
                </a:solidFill>
                <a:effectLst/>
                <a:latin typeface="+mn-lt"/>
                <a:ea typeface="+mn-ea"/>
                <a:cs typeface="+mn-cs"/>
              </a:rPr>
              <a:t>You need to move functionality from one area of the system to another to improve performance </a:t>
            </a:r>
            <a:endParaRPr lang="en-US" altLang="zh-CN" dirty="0" smtClean="0">
              <a:effectLst/>
            </a:endParaRPr>
          </a:p>
          <a:p>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48.</a:t>
            </a:r>
            <a:r>
              <a:rPr lang="en-US" altLang="zh-CN" baseline="0" dirty="0" smtClean="0">
                <a:effectLst/>
              </a:rPr>
              <a:t> </a:t>
            </a:r>
            <a:r>
              <a:rPr lang="en-US" altLang="zh-CN" sz="1200" b="1" kern="1200" dirty="0" smtClean="0">
                <a:solidFill>
                  <a:schemeClr val="tx1"/>
                </a:solidFill>
                <a:effectLst/>
                <a:latin typeface="+mn-lt"/>
                <a:ea typeface="+mn-ea"/>
                <a:cs typeface="+mn-cs"/>
              </a:rPr>
              <a:t>Testing Against Contract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49. </a:t>
            </a:r>
            <a:r>
              <a:rPr lang="en-US" altLang="zh-CN" sz="1200" kern="1200" dirty="0" smtClean="0">
                <a:solidFill>
                  <a:schemeClr val="tx1"/>
                </a:solidFill>
                <a:effectLst/>
                <a:latin typeface="+mn-lt"/>
                <a:ea typeface="+mn-ea"/>
                <a:cs typeface="+mn-cs"/>
              </a:rPr>
              <a:t>All software you write </a:t>
            </a:r>
            <a:r>
              <a:rPr lang="en-US" altLang="zh-CN" sz="1200" i="1" kern="1200" dirty="0" smtClean="0">
                <a:solidFill>
                  <a:schemeClr val="tx1"/>
                </a:solidFill>
                <a:effectLst/>
                <a:latin typeface="+mn-lt"/>
                <a:ea typeface="+mn-ea"/>
                <a:cs typeface="+mn-cs"/>
              </a:rPr>
              <a:t>will </a:t>
            </a:r>
            <a:r>
              <a:rPr lang="en-US" altLang="zh-CN" sz="1200" kern="1200" dirty="0" smtClean="0">
                <a:solidFill>
                  <a:schemeClr val="tx1"/>
                </a:solidFill>
                <a:effectLst/>
                <a:latin typeface="+mn-lt"/>
                <a:ea typeface="+mn-ea"/>
                <a:cs typeface="+mn-cs"/>
              </a:rPr>
              <a:t>be tested—if not by you and your team, then by the eventual users—so you might as well plan on testing it thoroughly. A little forethought can go a long way toward minimizing maintenance costs and help-desk calls.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50. </a:t>
            </a:r>
            <a:r>
              <a:rPr lang="en-US" altLang="zh-CN" sz="1200" kern="1200" dirty="0" smtClean="0">
                <a:solidFill>
                  <a:schemeClr val="tx1"/>
                </a:solidFill>
                <a:effectLst/>
                <a:latin typeface="+mn-lt"/>
                <a:ea typeface="+mn-ea"/>
                <a:cs typeface="+mn-cs"/>
              </a:rPr>
              <a:t>Some people feel that this is an extreme position. They say that developers routinely rely on things they don't fully understand—the quantum mechanics of integrated circuits, the interrupt structure of the processor, the algorithms used to schedule processes, the code in the supplied libraries, and so on. We agree. And we'd feel the same about wizards if they were simply a set of library calls or standard operating system services that developers could rely on. But they're not. Wizards generate code that becomes an integral part of Joe's application. The wizard code is not factored out behind a tidy interface—it is interwoven line by line with functionality that Joe writes.[4] Eventually, it stops being the wizard's code and starts being Joe's. And no one should be producing code they don't fully understand.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14</a:t>
            </a:fld>
            <a:endParaRPr kumimoji="1" lang="zh-CN" altLang="en-US"/>
          </a:p>
        </p:txBody>
      </p:sp>
    </p:spTree>
    <p:extLst>
      <p:ext uri="{BB962C8B-B14F-4D97-AF65-F5344CB8AC3E}">
        <p14:creationId xmlns:p14="http://schemas.microsoft.com/office/powerpoint/2010/main" val="1175287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51. </a:t>
            </a:r>
            <a:r>
              <a:rPr lang="en-US" altLang="zh-CN" sz="1200" kern="1200" dirty="0" smtClean="0">
                <a:solidFill>
                  <a:schemeClr val="tx1"/>
                </a:solidFill>
                <a:effectLst/>
                <a:latin typeface="+mn-lt"/>
                <a:ea typeface="+mn-ea"/>
                <a:cs typeface="+mn-cs"/>
              </a:rPr>
              <a:t>"Gathering" implies that the requirements are already there—you need merely find them, place them in your basket, and be merrily on your way. </a:t>
            </a:r>
            <a:endParaRPr lang="en-US" altLang="zh-CN" dirty="0" smtClean="0">
              <a:effectLst/>
            </a:endParaRPr>
          </a:p>
          <a:p>
            <a:r>
              <a:rPr lang="en-US" altLang="zh-CN" sz="1200" kern="1200" dirty="0" smtClean="0">
                <a:solidFill>
                  <a:schemeClr val="tx1"/>
                </a:solidFill>
                <a:effectLst/>
                <a:latin typeface="+mn-lt"/>
                <a:ea typeface="+mn-ea"/>
                <a:cs typeface="+mn-cs"/>
              </a:rPr>
              <a:t>It doesn't quite work that way. Requirements rarely lie on the surface. Normally, they're buried deep beneath layers of assumptions, misconceptions, and politics. </a:t>
            </a:r>
          </a:p>
          <a:p>
            <a:r>
              <a:rPr lang="en-US" altLang="zh-CN" sz="1200" kern="1200" dirty="0" smtClean="0">
                <a:solidFill>
                  <a:schemeClr val="tx1"/>
                </a:solidFill>
                <a:effectLst/>
                <a:latin typeface="+mn-lt"/>
                <a:ea typeface="+mn-ea"/>
                <a:cs typeface="+mn-cs"/>
              </a:rPr>
              <a:t>What?</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 simple answer is that a requirement is a statement of something that needs to be accomplished. </a:t>
            </a:r>
            <a:endParaRPr lang="en-US" altLang="zh-CN" dirty="0" smtClean="0">
              <a:effectLst/>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52. </a:t>
            </a:r>
            <a:r>
              <a:rPr lang="en-US" altLang="zh-CN" sz="1200" kern="1200" dirty="0" smtClean="0">
                <a:solidFill>
                  <a:schemeClr val="tx1"/>
                </a:solidFill>
                <a:effectLst/>
                <a:latin typeface="+mn-lt"/>
                <a:ea typeface="+mn-ea"/>
                <a:cs typeface="+mn-cs"/>
              </a:rPr>
              <a:t>The requirements mining process is also the time to start to build a rapport with your user base, learning their expectations and hopes for the system you are building </a:t>
            </a:r>
            <a:endParaRPr lang="en-US" altLang="zh-CN" dirty="0" smtClean="0">
              <a:effectLst/>
            </a:endParaRPr>
          </a:p>
          <a:p>
            <a:endParaRPr kumimoji="1" lang="en-US" altLang="zh-CN" dirty="0" smtClean="0"/>
          </a:p>
          <a:p>
            <a:r>
              <a:rPr kumimoji="1" lang="en-US" altLang="zh-CN" dirty="0" smtClean="0"/>
              <a:t>53. </a:t>
            </a:r>
            <a:r>
              <a:rPr lang="en-US" altLang="zh-CN" sz="1200" kern="1200" dirty="0" smtClean="0">
                <a:solidFill>
                  <a:schemeClr val="tx1"/>
                </a:solidFill>
                <a:effectLst/>
                <a:latin typeface="+mn-lt"/>
                <a:ea typeface="+mn-ea"/>
                <a:cs typeface="+mn-cs"/>
              </a:rPr>
              <a:t>Does "seeing further" require you to predict the future? No. It means generating statements such as </a:t>
            </a:r>
            <a:endParaRPr lang="en-US" altLang="zh-CN" dirty="0" smtClean="0">
              <a:effectLst/>
            </a:endParaRPr>
          </a:p>
          <a:p>
            <a:r>
              <a:rPr lang="en-US" altLang="zh-CN" sz="1200" i="1" kern="1200" dirty="0" smtClean="0">
                <a:solidFill>
                  <a:schemeClr val="tx1"/>
                </a:solidFill>
                <a:effectLst/>
                <a:latin typeface="+mn-lt"/>
                <a:ea typeface="+mn-ea"/>
                <a:cs typeface="+mn-cs"/>
              </a:rPr>
              <a:t>   The system makes active use of an abstraction of DATEs. The system will implement DATE services, such as formatting, storage, and math operations, consistently and universally. </a:t>
            </a:r>
          </a:p>
          <a:p>
            <a:endParaRPr lang="en-US" altLang="zh-CN" sz="1200" i="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54. </a:t>
            </a:r>
            <a:r>
              <a:rPr lang="en-US" altLang="zh-CN" dirty="0" smtClean="0">
                <a:effectLst/>
              </a:rPr>
              <a:t>Glossary (</a:t>
            </a:r>
            <a:r>
              <a:rPr lang="zh-CN" altLang="en-US" dirty="0" smtClean="0">
                <a:effectLst/>
              </a:rPr>
              <a:t>词汇表</a:t>
            </a:r>
            <a:r>
              <a:rPr lang="en-US" altLang="zh-CN" dirty="0" smtClean="0">
                <a:effectLst/>
              </a:rPr>
              <a:t>). </a:t>
            </a:r>
            <a:r>
              <a:rPr lang="en-US" altLang="zh-CN" sz="1200" i="1"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By presenting requirements as a hypertext document, we can better address the needs of a diverse audience—we can give each reader what they want. Project sponsors can cruise along at a high level of abstraction to ensure that business objectives are met. Programmers can use hyperlinks to "drill down" to increasing levels of detail (even referencing appropriate definitions or engineering specifications). </a:t>
            </a:r>
            <a:endParaRPr lang="en-US" altLang="zh-CN" dirty="0" smtClean="0">
              <a:effectLst/>
            </a:endParaRPr>
          </a:p>
          <a:p>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55. </a:t>
            </a:r>
            <a:r>
              <a:rPr lang="en-US" altLang="zh-CN" sz="1200" kern="1200" dirty="0" smtClean="0">
                <a:solidFill>
                  <a:schemeClr val="tx1"/>
                </a:solidFill>
                <a:effectLst/>
                <a:latin typeface="+mn-lt"/>
                <a:ea typeface="+mn-ea"/>
                <a:cs typeface="+mn-cs"/>
              </a:rPr>
              <a:t>When faced with an intractable problem, enumerate </a:t>
            </a:r>
            <a:r>
              <a:rPr lang="en-US" altLang="zh-CN" sz="1200" i="1" kern="1200" dirty="0" smtClean="0">
                <a:solidFill>
                  <a:schemeClr val="tx1"/>
                </a:solidFill>
                <a:effectLst/>
                <a:latin typeface="+mn-lt"/>
                <a:ea typeface="+mn-ea"/>
                <a:cs typeface="+mn-cs"/>
              </a:rPr>
              <a:t>all </a:t>
            </a:r>
            <a:r>
              <a:rPr lang="en-US" altLang="zh-CN" sz="1200" kern="1200" dirty="0" smtClean="0">
                <a:solidFill>
                  <a:schemeClr val="tx1"/>
                </a:solidFill>
                <a:effectLst/>
                <a:latin typeface="+mn-lt"/>
                <a:ea typeface="+mn-ea"/>
                <a:cs typeface="+mn-cs"/>
              </a:rPr>
              <a:t>the possible avenues you have before you. Don't dismiss anything, no matter how unusable or stupid it sounds. Now go through the list and explain why a certain path cannot be taken. Are you sure? Can you </a:t>
            </a:r>
            <a:r>
              <a:rPr lang="en-US" altLang="zh-CN" sz="1200" i="1" kern="1200" dirty="0" smtClean="0">
                <a:solidFill>
                  <a:schemeClr val="tx1"/>
                </a:solidFill>
                <a:effectLst/>
                <a:latin typeface="+mn-lt"/>
                <a:ea typeface="+mn-ea"/>
                <a:cs typeface="+mn-cs"/>
              </a:rPr>
              <a:t>prove </a:t>
            </a:r>
            <a:r>
              <a:rPr lang="en-US" altLang="zh-CN" sz="1200" kern="1200" dirty="0" smtClean="0">
                <a:solidFill>
                  <a:schemeClr val="tx1"/>
                </a:solidFill>
                <a:effectLst/>
                <a:latin typeface="+mn-lt"/>
                <a:ea typeface="+mn-ea"/>
                <a:cs typeface="+mn-cs"/>
              </a:rPr>
              <a:t>it? </a:t>
            </a:r>
          </a:p>
          <a:p>
            <a:r>
              <a:rPr lang="en-US" altLang="zh-CN" sz="1200" kern="1200" dirty="0" smtClean="0">
                <a:solidFill>
                  <a:schemeClr val="tx1"/>
                </a:solidFill>
                <a:effectLst/>
                <a:latin typeface="+mn-lt"/>
                <a:ea typeface="+mn-ea"/>
                <a:cs typeface="+mn-cs"/>
              </a:rPr>
              <a:t>   • </a:t>
            </a:r>
            <a:r>
              <a:rPr lang="en-US" altLang="zh-CN" sz="1200" i="1" kern="1200" dirty="0" smtClean="0">
                <a:solidFill>
                  <a:schemeClr val="tx1"/>
                </a:solidFill>
                <a:effectLst/>
                <a:latin typeface="+mn-lt"/>
                <a:ea typeface="+mn-ea"/>
                <a:cs typeface="+mn-cs"/>
              </a:rPr>
              <a:t>Is </a:t>
            </a:r>
            <a:r>
              <a:rPr lang="en-US" altLang="zh-CN" sz="1200" kern="1200" dirty="0" smtClean="0">
                <a:solidFill>
                  <a:schemeClr val="tx1"/>
                </a:solidFill>
                <a:effectLst/>
                <a:latin typeface="+mn-lt"/>
                <a:ea typeface="+mn-ea"/>
                <a:cs typeface="+mn-cs"/>
              </a:rPr>
              <a:t>there an easier way? </a:t>
            </a:r>
          </a:p>
          <a:p>
            <a:r>
              <a:rPr lang="en-US" altLang="zh-CN" sz="1200" kern="1200" dirty="0" smtClean="0">
                <a:solidFill>
                  <a:schemeClr val="tx1"/>
                </a:solidFill>
                <a:effectLst/>
                <a:latin typeface="+mn-lt"/>
                <a:ea typeface="+mn-ea"/>
                <a:cs typeface="+mn-cs"/>
              </a:rPr>
              <a:t>   • </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Are you trying to solve the right problem, or have you been distracted by a peripheral technicality? </a:t>
            </a:r>
            <a:endParaRPr lang="en-US" altLang="zh-CN" dirty="0" smtClean="0">
              <a:effectLst/>
            </a:endParaRPr>
          </a:p>
          <a:p>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 </a:t>
            </a:r>
            <a:r>
              <a:rPr lang="en-US" altLang="zh-CN" sz="1200" i="1" kern="1200" dirty="0" smtClean="0">
                <a:solidFill>
                  <a:schemeClr val="tx1"/>
                </a:solidFill>
                <a:effectLst/>
                <a:latin typeface="+mn-lt"/>
                <a:ea typeface="+mn-ea"/>
                <a:cs typeface="+mn-cs"/>
              </a:rPr>
              <a:t>Why </a:t>
            </a:r>
            <a:r>
              <a:rPr lang="en-US" altLang="zh-CN" sz="1200" kern="1200" dirty="0" smtClean="0">
                <a:solidFill>
                  <a:schemeClr val="tx1"/>
                </a:solidFill>
                <a:effectLst/>
                <a:latin typeface="+mn-lt"/>
                <a:ea typeface="+mn-ea"/>
                <a:cs typeface="+mn-cs"/>
              </a:rPr>
              <a:t>is this thing a problem? </a:t>
            </a:r>
          </a:p>
          <a:p>
            <a:r>
              <a:rPr lang="en-US" altLang="zh-CN" sz="1200" kern="120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 What is it that's making it so hard to solve?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56.</a:t>
            </a:r>
            <a:r>
              <a:rPr lang="en-US" altLang="zh-CN" sz="1200" kern="1200" baseline="0" dirty="0" smtClean="0">
                <a:solidFill>
                  <a:schemeClr val="tx1"/>
                </a:solidFill>
                <a:effectLst/>
                <a:latin typeface="+mn-lt"/>
                <a:ea typeface="+mn-ea"/>
                <a:cs typeface="+mn-cs"/>
              </a:rPr>
              <a:t> </a:t>
            </a:r>
            <a:r>
              <a:rPr lang="en-US" altLang="zh-CN" dirty="0" smtClean="0">
                <a:effectLst/>
              </a:rPr>
              <a:t>Nagging (</a:t>
            </a:r>
            <a:r>
              <a:rPr lang="zh-CN" altLang="en-US" dirty="0" smtClean="0">
                <a:effectLst/>
              </a:rPr>
              <a:t>唠叨的</a:t>
            </a:r>
            <a:r>
              <a:rPr lang="en-US" altLang="zh-CN" dirty="0" smtClean="0">
                <a:effectLst/>
              </a:rPr>
              <a:t>) </a:t>
            </a:r>
            <a:r>
              <a:rPr lang="en-US" altLang="zh-CN" sz="1200" kern="1200" dirty="0" smtClean="0">
                <a:solidFill>
                  <a:schemeClr val="tx1"/>
                </a:solidFill>
                <a:effectLst/>
                <a:latin typeface="+mn-lt"/>
                <a:ea typeface="+mn-ea"/>
                <a:cs typeface="+mn-cs"/>
              </a:rPr>
              <a:t>As a developer, you've been doing the same kind of thing during your entire career. You've been trying things and seeing which worked and which didn't. You've been accumulating experience and wisdom. When you feel a nagging doubt, or experience some reluctance when faced with a task, heed it. You may not be able to put your finger on exactly what's wrong, but give it time and your doubts will probably crystallize into something more solid, something you can address. Software development is still not a science. Let your instincts contribute to your performance. </a:t>
            </a:r>
            <a:endParaRPr lang="en-US" altLang="zh-CN" dirty="0" smtClean="0">
              <a:effectLst/>
            </a:endParaRPr>
          </a:p>
          <a:p>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effectLst/>
              </a:rPr>
              <a:t>5</a:t>
            </a:r>
            <a:r>
              <a:rPr lang="en-US" altLang="zh-CN" dirty="0" smtClean="0">
                <a:effectLst/>
              </a:rPr>
              <a:t>7. </a:t>
            </a:r>
            <a:r>
              <a:rPr lang="zh-CN" altLang="en-US" dirty="0" smtClean="0">
                <a:effectLst/>
              </a:rPr>
              <a:t>不要太过于追求细节，关注整体</a:t>
            </a:r>
            <a:r>
              <a:rPr lang="en-US" altLang="zh-CN" dirty="0" smtClean="0">
                <a:effectLst/>
              </a:rPr>
              <a:t> </a:t>
            </a:r>
            <a:r>
              <a:rPr lang="en-US" altLang="zh-CN" sz="1200" b="1" kern="1200" dirty="0" smtClean="0">
                <a:solidFill>
                  <a:schemeClr val="tx1"/>
                </a:solidFill>
                <a:effectLst/>
                <a:latin typeface="+mn-lt"/>
                <a:ea typeface="+mn-ea"/>
                <a:cs typeface="+mn-cs"/>
              </a:rPr>
              <a:t>The Specification Trap </a:t>
            </a:r>
          </a:p>
          <a:p>
            <a:r>
              <a:rPr lang="en-US" altLang="zh-CN" sz="1200" b="1"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Writing a specification is quite a responsibility. </a:t>
            </a:r>
            <a:endParaRPr lang="en-US" altLang="zh-CN" dirty="0" smtClean="0">
              <a:effectLst/>
            </a:endParaRPr>
          </a:p>
          <a:p>
            <a:r>
              <a:rPr lang="en-US" altLang="zh-CN" sz="1200" kern="1200" dirty="0" smtClean="0">
                <a:solidFill>
                  <a:schemeClr val="tx1"/>
                </a:solidFill>
                <a:effectLst/>
                <a:latin typeface="+mn-lt"/>
                <a:ea typeface="+mn-ea"/>
                <a:cs typeface="+mn-cs"/>
              </a:rPr>
              <a:t>The problem is that many designers find it difficult to stop. They feel that unless every little detail is pinned down in excruciating detail they haven't earned their daily dollar.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en-US" altLang="zh-CN" sz="1200" kern="1200" dirty="0" smtClean="0">
                <a:solidFill>
                  <a:schemeClr val="tx1"/>
                </a:solidFill>
                <a:effectLst/>
                <a:latin typeface="+mn-lt"/>
                <a:ea typeface="+mn-ea"/>
                <a:cs typeface="+mn-cs"/>
              </a:rPr>
              <a:t>As a Pragmatic Programmer, you should tend to view requirements gathering, design, and implementation as different facets of the same process—the delivery of a quality system. Distrust environments where requirements are gathered, specifications are written, and then coding starts, all in isolation. Instead, try to adopt a seamless approach: specification and implementation are simply different aspects of the same process—an attempt to capture and codify a requirement. Each should flow directly into the next, with no artificial boundaries. You'll find that a healthy development process encourages feedback from implementation and testing into the specification process.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effectLst/>
              </a:rPr>
              <a:t>58</a:t>
            </a:r>
            <a:r>
              <a:rPr lang="en-US" altLang="zh-CN" dirty="0" smtClean="0">
                <a:effectLst/>
              </a:rPr>
              <a:t>. </a:t>
            </a:r>
            <a:r>
              <a:rPr lang="zh-CN" altLang="en-US" dirty="0" smtClean="0">
                <a:effectLst/>
              </a:rPr>
              <a:t>不要做形式的奴隶</a:t>
            </a:r>
            <a:r>
              <a:rPr lang="en-US" altLang="zh-CN" dirty="0" smtClean="0">
                <a:effectLst/>
              </a:rPr>
              <a:t> </a:t>
            </a:r>
            <a:r>
              <a:rPr lang="zh-CN" altLang="en-US" dirty="0" smtClean="0">
                <a:effectLst/>
              </a:rPr>
              <a:t>缺点：</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effectLst/>
              </a:rPr>
              <a:t>  </a:t>
            </a:r>
            <a:r>
              <a:rPr lang="en-US" altLang="zh-CN" sz="1200" kern="1200" dirty="0" smtClean="0">
                <a:solidFill>
                  <a:schemeClr val="tx1"/>
                </a:solidFill>
                <a:effectLst/>
                <a:latin typeface="+mn-lt"/>
                <a:ea typeface="+mn-ea"/>
                <a:cs typeface="+mn-cs"/>
              </a:rPr>
              <a:t>Most formal methods capture requirements using a combination of diagrams and some supporting words. These pictures represent the designers' understanding of the requirements.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Formal methods seem to encourage specialization. One group of people works on a data model, another looks at the architecture, while requirements gatherers collect use cases (or their equivalent).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We like to write adaptable, dynamic systems, using metadata to allow us to change the character of applications at runtime. Most current formal methods combine a static object or data model with some kind of event- or activity-charting mechanism.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5</a:t>
            </a:r>
            <a:r>
              <a:rPr lang="en-US" altLang="zh-CN" sz="1200" kern="1200" dirty="0" smtClean="0">
                <a:solidFill>
                  <a:schemeClr val="tx1"/>
                </a:solidFill>
                <a:effectLst/>
                <a:latin typeface="+mn-lt"/>
                <a:ea typeface="+mn-ea"/>
                <a:cs typeface="+mn-cs"/>
              </a:rPr>
              <a:t>9.</a:t>
            </a:r>
            <a:r>
              <a:rPr lang="en-US" altLang="zh-CN" sz="1200" kern="1200" baseline="0" dirty="0" smtClean="0">
                <a:solidFill>
                  <a:schemeClr val="tx1"/>
                </a:solidFill>
                <a:effectLst/>
                <a:latin typeface="+mn-lt"/>
                <a:ea typeface="+mn-ea"/>
                <a:cs typeface="+mn-cs"/>
              </a:rPr>
              <a:t> </a:t>
            </a:r>
            <a:r>
              <a:rPr lang="zh-CN" altLang="en-US" sz="1200" kern="1200" baseline="0" dirty="0" smtClean="0">
                <a:solidFill>
                  <a:schemeClr val="tx1"/>
                </a:solidFill>
                <a:effectLst/>
                <a:latin typeface="+mn-lt"/>
                <a:ea typeface="+mn-ea"/>
                <a:cs typeface="+mn-cs"/>
              </a:rPr>
              <a:t>在选工具时不要太在意钱，</a:t>
            </a:r>
            <a:r>
              <a:rPr lang="en-US" altLang="zh-CN" sz="1200" kern="1200" baseline="0" dirty="0" smtClean="0">
                <a:solidFill>
                  <a:schemeClr val="tx1"/>
                </a:solidFill>
                <a:effectLst/>
                <a:latin typeface="+mn-lt"/>
                <a:ea typeface="+mn-ea"/>
                <a:cs typeface="+mn-cs"/>
              </a:rPr>
              <a:t> </a:t>
            </a:r>
            <a:r>
              <a:rPr lang="zh-CN" altLang="en-US" sz="1200" kern="1200" baseline="0" dirty="0" smtClean="0">
                <a:solidFill>
                  <a:schemeClr val="tx1"/>
                </a:solidFill>
                <a:effectLst/>
                <a:latin typeface="+mn-lt"/>
                <a:ea typeface="+mn-ea"/>
                <a:cs typeface="+mn-cs"/>
              </a:rPr>
              <a:t>更注重实效</a:t>
            </a: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endParaRPr lang="en-US" altLang="zh-CN"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effectLst/>
            </a:endParaRPr>
          </a:p>
          <a:p>
            <a:endParaRPr lang="en-US" altLang="zh-CN" dirty="0" smtClean="0">
              <a:effectLst/>
            </a:endParaRPr>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15</a:t>
            </a:fld>
            <a:endParaRPr kumimoji="1" lang="zh-CN" altLang="en-US"/>
          </a:p>
        </p:txBody>
      </p:sp>
    </p:spTree>
    <p:extLst>
      <p:ext uri="{BB962C8B-B14F-4D97-AF65-F5344CB8AC3E}">
        <p14:creationId xmlns:p14="http://schemas.microsoft.com/office/powerpoint/2010/main" val="38855458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60. </a:t>
            </a:r>
            <a:r>
              <a:rPr kumimoji="1" lang="zh-CN" altLang="en-US" dirty="0" smtClean="0"/>
              <a:t>参与项目的各种活动，</a:t>
            </a:r>
            <a:r>
              <a:rPr kumimoji="1" lang="en-US" altLang="zh-CN" dirty="0" smtClean="0"/>
              <a:t> </a:t>
            </a:r>
            <a:r>
              <a:rPr kumimoji="1" lang="zh-CN" altLang="en-US" dirty="0" smtClean="0"/>
              <a:t>而不应该按职务划分</a:t>
            </a:r>
            <a:endParaRPr kumimoji="1" lang="en-US" altLang="zh-CN" dirty="0" smtClean="0"/>
          </a:p>
          <a:p>
            <a:r>
              <a:rPr kumimoji="1" lang="zh-CN" altLang="zh-CN" dirty="0" smtClean="0"/>
              <a:t>6</a:t>
            </a:r>
            <a:r>
              <a:rPr kumimoji="1" lang="en-US" altLang="zh-CN" dirty="0" smtClean="0"/>
              <a:t>1. </a:t>
            </a:r>
            <a:r>
              <a:rPr kumimoji="1" lang="zh-CN" altLang="en-US" dirty="0" smtClean="0"/>
              <a:t>一切都要自动化</a:t>
            </a:r>
            <a:r>
              <a:rPr kumimoji="1" lang="en-US" altLang="zh-CN" baseline="0" dirty="0" smtClean="0"/>
              <a:t> </a:t>
            </a:r>
            <a:r>
              <a:rPr kumimoji="1" lang="zh-CN" altLang="en-US" baseline="0" dirty="0" smtClean="0"/>
              <a:t>例如：</a:t>
            </a:r>
            <a:r>
              <a:rPr kumimoji="1" lang="en-US" altLang="zh-CN" baseline="0" dirty="0" smtClean="0"/>
              <a:t> </a:t>
            </a:r>
            <a:r>
              <a:rPr kumimoji="1" lang="en-US" altLang="zh-CN" baseline="0" dirty="0" err="1" smtClean="0"/>
              <a:t>linux</a:t>
            </a:r>
            <a:r>
              <a:rPr kumimoji="1" lang="en-US" altLang="zh-CN" baseline="0" dirty="0" smtClean="0"/>
              <a:t> </a:t>
            </a:r>
            <a:r>
              <a:rPr kumimoji="1" lang="zh-CN" altLang="en-US" baseline="0" dirty="0" smtClean="0"/>
              <a:t>上的</a:t>
            </a:r>
            <a:r>
              <a:rPr kumimoji="1" lang="en-US" altLang="zh-CN" baseline="0" dirty="0" err="1" smtClean="0"/>
              <a:t>cron</a:t>
            </a:r>
            <a:r>
              <a:rPr kumimoji="1" lang="en-US" altLang="zh-CN" baseline="0" dirty="0" smtClean="0"/>
              <a:t> </a:t>
            </a:r>
            <a:r>
              <a:rPr kumimoji="1" lang="zh-CN" altLang="en-US" baseline="0" dirty="0" smtClean="0"/>
              <a:t>和</a:t>
            </a:r>
            <a:r>
              <a:rPr kumimoji="1" lang="en-US" altLang="zh-CN" baseline="0" dirty="0" smtClean="0"/>
              <a:t>windows</a:t>
            </a:r>
            <a:r>
              <a:rPr kumimoji="1" lang="zh-CN" altLang="en-US" baseline="0" dirty="0" smtClean="0"/>
              <a:t>上的</a:t>
            </a:r>
            <a:r>
              <a:rPr kumimoji="1" lang="en-US" altLang="zh-CN" baseline="0" dirty="0" smtClean="0"/>
              <a:t>at</a:t>
            </a:r>
          </a:p>
          <a:p>
            <a:r>
              <a:rPr kumimoji="1" lang="zh-CN" altLang="zh-CN" baseline="0" dirty="0" smtClean="0"/>
              <a:t>6</a:t>
            </a:r>
            <a:r>
              <a:rPr kumimoji="1" lang="en-US" altLang="zh-CN" baseline="0" dirty="0" smtClean="0"/>
              <a:t>2. </a:t>
            </a:r>
            <a:r>
              <a:rPr kumimoji="1" lang="zh-CN" altLang="en-US" baseline="0" dirty="0" smtClean="0"/>
              <a:t>残酷无情的测试</a:t>
            </a:r>
            <a:r>
              <a:rPr kumimoji="1" lang="en-US" altLang="zh-CN" baseline="0" dirty="0" smtClean="0"/>
              <a:t> </a:t>
            </a:r>
          </a:p>
          <a:p>
            <a:r>
              <a:rPr kumimoji="1" lang="en-US" altLang="zh-CN" baseline="0" dirty="0" smtClean="0"/>
              <a:t>	</a:t>
            </a:r>
            <a:r>
              <a:rPr kumimoji="1" lang="zh-CN" altLang="en-US" baseline="0" dirty="0" smtClean="0"/>
              <a:t>不漏任何细小的缺陷</a:t>
            </a:r>
            <a:endParaRPr kumimoji="1" lang="en-US" altLang="zh-CN" baseline="0" dirty="0" smtClean="0"/>
          </a:p>
          <a:p>
            <a:r>
              <a:rPr kumimoji="1" lang="en-US" altLang="zh-CN" baseline="0" dirty="0" smtClean="0"/>
              <a:t>	bug</a:t>
            </a:r>
            <a:r>
              <a:rPr kumimoji="1" lang="zh-CN" altLang="en-US" baseline="0" dirty="0" smtClean="0"/>
              <a:t>越早发现，修补成本越低</a:t>
            </a:r>
            <a:endParaRPr kumimoji="1" lang="en-US" altLang="zh-CN" baseline="0" dirty="0" smtClean="0"/>
          </a:p>
          <a:p>
            <a:r>
              <a:rPr kumimoji="1" lang="en-US" altLang="zh-CN" baseline="0" dirty="0" smtClean="0"/>
              <a:t>	</a:t>
            </a:r>
            <a:r>
              <a:rPr kumimoji="1" lang="zh-CN" altLang="en-US" baseline="0" dirty="0" smtClean="0"/>
              <a:t>好的产品测试比代码多</a:t>
            </a:r>
            <a:endParaRPr kumimoji="1" lang="en-US" altLang="zh-CN" dirty="0" smtClean="0"/>
          </a:p>
          <a:p>
            <a:r>
              <a:rPr kumimoji="1" lang="en-US" altLang="zh-CN" dirty="0" smtClean="0"/>
              <a:t>63: </a:t>
            </a:r>
            <a:r>
              <a:rPr kumimoji="1" lang="zh-CN" altLang="en-US" dirty="0" smtClean="0"/>
              <a:t>测试什么，怎么测试，</a:t>
            </a:r>
            <a:r>
              <a:rPr kumimoji="1" lang="en-US" altLang="zh-CN" dirty="0" smtClean="0"/>
              <a:t> </a:t>
            </a:r>
            <a:r>
              <a:rPr kumimoji="1" lang="zh-CN" altLang="en-US" dirty="0" smtClean="0"/>
              <a:t>如何测试</a:t>
            </a:r>
            <a:endParaRPr kumimoji="1" lang="en-US" altLang="zh-CN" dirty="0" smtClean="0"/>
          </a:p>
          <a:p>
            <a:r>
              <a:rPr kumimoji="1" lang="en-US" altLang="zh-CN" dirty="0" smtClean="0"/>
              <a:t>	</a:t>
            </a:r>
            <a:r>
              <a:rPr kumimoji="1" lang="zh-CN" altLang="en-US" dirty="0" smtClean="0"/>
              <a:t>单元测试，</a:t>
            </a:r>
            <a:r>
              <a:rPr kumimoji="1" lang="en-US" altLang="zh-CN" dirty="0" smtClean="0"/>
              <a:t> </a:t>
            </a:r>
          </a:p>
          <a:p>
            <a:r>
              <a:rPr kumimoji="1" lang="en-US" altLang="zh-CN" dirty="0" smtClean="0"/>
              <a:t>	</a:t>
            </a:r>
            <a:r>
              <a:rPr kumimoji="1" lang="zh-CN" altLang="en-US" dirty="0" smtClean="0"/>
              <a:t>集成测试，</a:t>
            </a:r>
            <a:r>
              <a:rPr kumimoji="1" lang="en-US" altLang="zh-CN" dirty="0" smtClean="0"/>
              <a:t> </a:t>
            </a:r>
          </a:p>
          <a:p>
            <a:r>
              <a:rPr kumimoji="1" lang="en-US" altLang="zh-CN" dirty="0" smtClean="0"/>
              <a:t>	</a:t>
            </a:r>
            <a:r>
              <a:rPr kumimoji="1" lang="zh-CN" altLang="en-US" dirty="0" smtClean="0"/>
              <a:t>验证和校验</a:t>
            </a:r>
            <a:endParaRPr kumimoji="1" lang="en-US" altLang="zh-CN" dirty="0" smtClean="0"/>
          </a:p>
          <a:p>
            <a:r>
              <a:rPr kumimoji="1" lang="en-US" altLang="zh-CN" dirty="0" smtClean="0"/>
              <a:t>	</a:t>
            </a:r>
            <a:r>
              <a:rPr kumimoji="1" lang="zh-CN" altLang="en-US" dirty="0" smtClean="0"/>
              <a:t>资源耗尽，</a:t>
            </a:r>
            <a:r>
              <a:rPr kumimoji="1" lang="en-US" altLang="zh-CN" dirty="0" smtClean="0"/>
              <a:t> </a:t>
            </a:r>
            <a:r>
              <a:rPr kumimoji="1" lang="zh-CN" altLang="en-US" dirty="0" smtClean="0"/>
              <a:t>错误和恢复</a:t>
            </a:r>
            <a:endParaRPr kumimoji="1" lang="en-US" altLang="zh-CN" dirty="0" smtClean="0"/>
          </a:p>
          <a:p>
            <a:r>
              <a:rPr kumimoji="1" lang="en-US" altLang="zh-CN" dirty="0" smtClean="0"/>
              <a:t>	</a:t>
            </a:r>
            <a:r>
              <a:rPr kumimoji="1" lang="zh-CN" altLang="en-US" dirty="0" smtClean="0"/>
              <a:t>性能测试</a:t>
            </a:r>
            <a:endParaRPr kumimoji="1" lang="en-US" altLang="zh-CN" dirty="0" smtClean="0"/>
          </a:p>
          <a:p>
            <a:r>
              <a:rPr kumimoji="1" lang="en-US" altLang="zh-CN" dirty="0" smtClean="0"/>
              <a:t>	</a:t>
            </a:r>
            <a:r>
              <a:rPr kumimoji="1" lang="zh-CN" altLang="en-US" dirty="0" smtClean="0"/>
              <a:t>可用性测试</a:t>
            </a:r>
            <a:endParaRPr kumimoji="1" lang="en-US" altLang="zh-CN" dirty="0" smtClean="0"/>
          </a:p>
          <a:p>
            <a:r>
              <a:rPr kumimoji="1" lang="en-US" altLang="zh-CN" dirty="0" smtClean="0"/>
              <a:t>64. </a:t>
            </a:r>
            <a:r>
              <a:rPr kumimoji="1" lang="zh-CN" altLang="en-US" dirty="0" smtClean="0"/>
              <a:t>蓄意引入</a:t>
            </a:r>
            <a:r>
              <a:rPr kumimoji="1" lang="en-US" altLang="zh-CN" dirty="0" smtClean="0"/>
              <a:t>bug</a:t>
            </a:r>
            <a:r>
              <a:rPr kumimoji="1" lang="zh-CN" altLang="en-US" dirty="0" smtClean="0"/>
              <a:t>，</a:t>
            </a:r>
            <a:r>
              <a:rPr kumimoji="1" lang="en-US" altLang="zh-CN" dirty="0" smtClean="0"/>
              <a:t> </a:t>
            </a:r>
            <a:r>
              <a:rPr kumimoji="1" lang="zh-CN" altLang="en-US" dirty="0" smtClean="0"/>
              <a:t>看</a:t>
            </a:r>
            <a:r>
              <a:rPr kumimoji="1" lang="en-US" altLang="zh-CN" dirty="0" smtClean="0"/>
              <a:t>test</a:t>
            </a:r>
            <a:r>
              <a:rPr kumimoji="1" lang="zh-CN" altLang="en-US" dirty="0" smtClean="0"/>
              <a:t>能否校验</a:t>
            </a:r>
            <a:endParaRPr kumimoji="1" lang="en-US" altLang="zh-CN" dirty="0" smtClean="0"/>
          </a:p>
          <a:p>
            <a:r>
              <a:rPr kumimoji="1" lang="zh-CN" altLang="zh-CN" dirty="0" smtClean="0"/>
              <a:t>6</a:t>
            </a:r>
            <a:r>
              <a:rPr kumimoji="1" lang="en-US" altLang="zh-CN" dirty="0" smtClean="0"/>
              <a:t>5. </a:t>
            </a:r>
            <a:r>
              <a:rPr kumimoji="1" lang="zh-CN" altLang="en-US" dirty="0" smtClean="0"/>
              <a:t>即使有良好的代码覆盖，测试数据仍然会有巨大的影响</a:t>
            </a:r>
            <a:endParaRPr kumimoji="1" lang="en-US" altLang="zh-CN" dirty="0" smtClean="0"/>
          </a:p>
          <a:p>
            <a:r>
              <a:rPr kumimoji="1" lang="zh-CN" altLang="zh-CN" dirty="0" smtClean="0"/>
              <a:t>6</a:t>
            </a:r>
            <a:r>
              <a:rPr kumimoji="1" lang="en-US" altLang="zh-CN" dirty="0" smtClean="0"/>
              <a:t>6. </a:t>
            </a:r>
            <a:r>
              <a:rPr kumimoji="1" lang="zh-CN" altLang="en-US" dirty="0" smtClean="0"/>
              <a:t>发现</a:t>
            </a:r>
            <a:r>
              <a:rPr kumimoji="1" lang="en-US" altLang="zh-CN" dirty="0" smtClean="0"/>
              <a:t>bug</a:t>
            </a:r>
            <a:r>
              <a:rPr kumimoji="1" lang="zh-CN" altLang="en-US" dirty="0" smtClean="0"/>
              <a:t>就添加</a:t>
            </a:r>
            <a:r>
              <a:rPr kumimoji="1" lang="en-US" altLang="zh-CN" dirty="0" smtClean="0"/>
              <a:t>test case</a:t>
            </a:r>
            <a:r>
              <a:rPr kumimoji="1" lang="zh-CN" altLang="en-US" dirty="0" smtClean="0"/>
              <a:t>，</a:t>
            </a:r>
            <a:r>
              <a:rPr kumimoji="1" lang="en-US" altLang="zh-CN" dirty="0" smtClean="0"/>
              <a:t> </a:t>
            </a:r>
            <a:r>
              <a:rPr kumimoji="1" lang="zh-CN" altLang="en-US" dirty="0" smtClean="0"/>
              <a:t>避免再次发生</a:t>
            </a:r>
            <a:endParaRPr kumimoji="1" lang="en-US" altLang="zh-CN" dirty="0" smtClean="0"/>
          </a:p>
          <a:p>
            <a:r>
              <a:rPr kumimoji="1" lang="zh-CN" altLang="zh-CN" dirty="0" smtClean="0"/>
              <a:t>6</a:t>
            </a:r>
            <a:r>
              <a:rPr kumimoji="1" lang="en-US" altLang="zh-CN" dirty="0" smtClean="0"/>
              <a:t>7</a:t>
            </a:r>
            <a:r>
              <a:rPr kumimoji="1" lang="zh-CN" altLang="en-US" dirty="0" smtClean="0"/>
              <a:t>／</a:t>
            </a:r>
            <a:r>
              <a:rPr kumimoji="1" lang="en-US" altLang="zh-CN" dirty="0" smtClean="0"/>
              <a:t>68. </a:t>
            </a:r>
            <a:r>
              <a:rPr kumimoji="1" lang="zh-CN" altLang="en-US" dirty="0" smtClean="0"/>
              <a:t>将文档和代码写在一起，</a:t>
            </a:r>
            <a:r>
              <a:rPr kumimoji="1" lang="en-US" altLang="zh-CN" dirty="0" smtClean="0"/>
              <a:t> </a:t>
            </a:r>
            <a:r>
              <a:rPr kumimoji="1" lang="zh-CN" altLang="en-US" dirty="0" smtClean="0"/>
              <a:t>将它们作为统一模型的两个试图对待</a:t>
            </a:r>
            <a:endParaRPr kumimoji="1" lang="en-US" altLang="zh-CN" dirty="0" smtClean="0"/>
          </a:p>
          <a:p>
            <a:r>
              <a:rPr kumimoji="1" lang="en-US" altLang="zh-CN" dirty="0" smtClean="0"/>
              <a:t> </a:t>
            </a:r>
            <a:r>
              <a:rPr kumimoji="1" lang="zh-CN" altLang="en-US" dirty="0" smtClean="0"/>
              <a:t>外部文档</a:t>
            </a:r>
            <a:endParaRPr kumimoji="1" lang="en-US" altLang="zh-CN" dirty="0" smtClean="0"/>
          </a:p>
          <a:p>
            <a:r>
              <a:rPr kumimoji="1" lang="en-US" altLang="zh-CN" baseline="0" dirty="0" smtClean="0"/>
              <a:t>  </a:t>
            </a:r>
            <a:r>
              <a:rPr kumimoji="1" lang="zh-CN" altLang="en-US" baseline="0" dirty="0" smtClean="0"/>
              <a:t>－</a:t>
            </a:r>
            <a:r>
              <a:rPr kumimoji="1" lang="en-US" altLang="zh-CN" baseline="0" dirty="0" smtClean="0"/>
              <a:t> </a:t>
            </a:r>
            <a:r>
              <a:rPr kumimoji="1" lang="zh-CN" altLang="en-US" baseline="0" dirty="0" smtClean="0"/>
              <a:t>发布</a:t>
            </a:r>
            <a:endParaRPr kumimoji="1" lang="en-US" altLang="zh-CN" baseline="0" dirty="0" smtClean="0"/>
          </a:p>
          <a:p>
            <a:r>
              <a:rPr kumimoji="1" lang="en-US" altLang="zh-CN" baseline="0" dirty="0" smtClean="0"/>
              <a:t>  </a:t>
            </a:r>
            <a:r>
              <a:rPr kumimoji="1" lang="zh-CN" altLang="en-US" baseline="0" dirty="0" smtClean="0"/>
              <a:t>－</a:t>
            </a:r>
            <a:r>
              <a:rPr kumimoji="1" lang="en-US" altLang="zh-CN" baseline="0" dirty="0" smtClean="0"/>
              <a:t> </a:t>
            </a:r>
            <a:r>
              <a:rPr kumimoji="1" lang="zh-CN" altLang="en-US" baseline="0" dirty="0" smtClean="0"/>
              <a:t>使用说明</a:t>
            </a:r>
            <a:endParaRPr kumimoji="1" lang="en-US" altLang="zh-CN" dirty="0" smtClean="0"/>
          </a:p>
          <a:p>
            <a:r>
              <a:rPr kumimoji="1" lang="en-US" altLang="zh-CN" dirty="0" smtClean="0"/>
              <a:t> </a:t>
            </a:r>
            <a:r>
              <a:rPr kumimoji="1" lang="zh-CN" altLang="en-US" dirty="0" smtClean="0"/>
              <a:t>内部文档</a:t>
            </a:r>
            <a:r>
              <a:rPr kumimoji="1" lang="en-US" altLang="zh-CN" dirty="0" smtClean="0"/>
              <a:t> </a:t>
            </a:r>
          </a:p>
          <a:p>
            <a:r>
              <a:rPr kumimoji="1" lang="en-US" altLang="zh-CN" dirty="0" smtClean="0"/>
              <a:t>  </a:t>
            </a:r>
            <a:r>
              <a:rPr kumimoji="1" lang="zh-CN" altLang="en-US" dirty="0" smtClean="0"/>
              <a:t>－文件中的代码导出的函数列表</a:t>
            </a:r>
            <a:endParaRPr kumimoji="1" lang="en-US" altLang="zh-CN" dirty="0" smtClean="0"/>
          </a:p>
          <a:p>
            <a:r>
              <a:rPr kumimoji="1" lang="en-US" altLang="zh-CN" dirty="0" smtClean="0"/>
              <a:t>  </a:t>
            </a:r>
            <a:r>
              <a:rPr kumimoji="1" lang="zh-CN" altLang="en-US" dirty="0" smtClean="0"/>
              <a:t>－修订历史</a:t>
            </a:r>
            <a:endParaRPr kumimoji="1" lang="en-US" altLang="zh-CN" dirty="0" smtClean="0"/>
          </a:p>
          <a:p>
            <a:r>
              <a:rPr kumimoji="1" lang="en-US" altLang="zh-CN" dirty="0" smtClean="0"/>
              <a:t>  </a:t>
            </a:r>
            <a:r>
              <a:rPr kumimoji="1" lang="zh-CN" altLang="en-US" dirty="0" smtClean="0"/>
              <a:t>－该文件使用的其他文件列表</a:t>
            </a:r>
            <a:endParaRPr kumimoji="1" lang="en-US" altLang="zh-CN" dirty="0" smtClean="0"/>
          </a:p>
          <a:p>
            <a:r>
              <a:rPr kumimoji="1" lang="en-US" altLang="zh-CN" dirty="0" smtClean="0"/>
              <a:t>  </a:t>
            </a:r>
            <a:r>
              <a:rPr kumimoji="1" lang="zh-CN" altLang="en-US" dirty="0" smtClean="0"/>
              <a:t>－文件名</a:t>
            </a:r>
            <a:r>
              <a:rPr kumimoji="1" lang="en-US" altLang="zh-CN" dirty="0" smtClean="0"/>
              <a:t> </a:t>
            </a:r>
            <a:r>
              <a:rPr kumimoji="1" lang="zh-CN" altLang="en-US" dirty="0" smtClean="0"/>
              <a:t>（使用工具动态添加）</a:t>
            </a:r>
            <a:endParaRPr kumimoji="1" lang="en-US" altLang="zh-CN" dirty="0" smtClean="0"/>
          </a:p>
          <a:p>
            <a:r>
              <a:rPr kumimoji="1" lang="zh-CN" altLang="zh-CN" dirty="0" smtClean="0"/>
              <a:t>6</a:t>
            </a:r>
            <a:r>
              <a:rPr kumimoji="1" lang="en-US" altLang="zh-CN" dirty="0" smtClean="0"/>
              <a:t>9. </a:t>
            </a:r>
            <a:r>
              <a:rPr kumimoji="1" lang="zh-CN" altLang="en-US" dirty="0" smtClean="0"/>
              <a:t>让用户惊讶不要惊吓，</a:t>
            </a:r>
            <a:r>
              <a:rPr kumimoji="1" lang="en-US" altLang="zh-CN" dirty="0" smtClean="0"/>
              <a:t> </a:t>
            </a:r>
            <a:r>
              <a:rPr kumimoji="1" lang="zh-CN" altLang="en-US" dirty="0" smtClean="0"/>
              <a:t>给他们的东西比他们的期望多一点</a:t>
            </a:r>
            <a:endParaRPr kumimoji="1" lang="en-US" altLang="zh-CN" dirty="0" smtClean="0"/>
          </a:p>
          <a:p>
            <a:r>
              <a:rPr kumimoji="1" lang="en-US" altLang="zh-CN" dirty="0" smtClean="0"/>
              <a:t> - </a:t>
            </a:r>
            <a:r>
              <a:rPr lang="en-US" altLang="zh-CN" sz="1200" kern="1200" dirty="0" smtClean="0">
                <a:solidFill>
                  <a:schemeClr val="tx1"/>
                </a:solidFill>
                <a:effectLst/>
                <a:latin typeface="+mn-lt"/>
                <a:ea typeface="+mn-ea"/>
                <a:cs typeface="+mn-cs"/>
              </a:rPr>
              <a:t>Balloon or ToolTip help </a:t>
            </a:r>
            <a:endParaRPr lang="en-US" altLang="zh-CN" dirty="0" smtClean="0">
              <a:effectLst/>
            </a:endParaRPr>
          </a:p>
          <a:p>
            <a:r>
              <a:rPr lang="en-US" altLang="zh-CN" sz="1200" kern="1200" dirty="0" smtClean="0">
                <a:solidFill>
                  <a:schemeClr val="tx1"/>
                </a:solidFill>
                <a:effectLst/>
                <a:latin typeface="+mn-lt"/>
                <a:ea typeface="+mn-ea"/>
                <a:cs typeface="+mn-cs"/>
              </a:rPr>
              <a:t> - Keyboard shortcuts </a:t>
            </a:r>
            <a:endParaRPr lang="en-US" altLang="zh-CN" dirty="0" smtClean="0">
              <a:effectLst/>
            </a:endParaRPr>
          </a:p>
          <a:p>
            <a:r>
              <a:rPr lang="en-US" altLang="zh-CN" sz="1200" kern="1200" dirty="0" smtClean="0">
                <a:solidFill>
                  <a:schemeClr val="tx1"/>
                </a:solidFill>
                <a:effectLst/>
                <a:latin typeface="+mn-lt"/>
                <a:ea typeface="+mn-ea"/>
                <a:cs typeface="+mn-cs"/>
              </a:rPr>
              <a:t> - A quick reference guide as a supplement to the user's manual </a:t>
            </a:r>
            <a:endParaRPr lang="en-US" altLang="zh-CN" dirty="0" smtClean="0">
              <a:effectLst/>
            </a:endParaRPr>
          </a:p>
          <a:p>
            <a:r>
              <a:rPr lang="en-US" altLang="zh-CN" sz="1200" kern="1200" dirty="0" smtClean="0">
                <a:solidFill>
                  <a:schemeClr val="tx1"/>
                </a:solidFill>
                <a:effectLst/>
                <a:latin typeface="+mn-lt"/>
                <a:ea typeface="+mn-ea"/>
                <a:cs typeface="+mn-cs"/>
              </a:rPr>
              <a:t> - Colorization </a:t>
            </a:r>
            <a:endParaRPr lang="en-US" altLang="zh-CN" dirty="0" smtClean="0">
              <a:effectLst/>
            </a:endParaRPr>
          </a:p>
          <a:p>
            <a:r>
              <a:rPr lang="en-US" altLang="zh-CN" sz="1200" kern="120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Log file analyzers </a:t>
            </a:r>
            <a:endParaRPr lang="en-US" altLang="zh-CN" dirty="0" smtClean="0">
              <a:effectLst/>
            </a:endParaRPr>
          </a:p>
          <a:p>
            <a:r>
              <a:rPr lang="en-US" altLang="zh-CN" sz="1200" kern="1200" dirty="0" smtClean="0">
                <a:solidFill>
                  <a:schemeClr val="tx1"/>
                </a:solidFill>
                <a:effectLst/>
                <a:latin typeface="+mn-lt"/>
                <a:ea typeface="+mn-ea"/>
                <a:cs typeface="+mn-cs"/>
              </a:rPr>
              <a:t> - Automated installation </a:t>
            </a:r>
            <a:endParaRPr lang="en-US" altLang="zh-CN" dirty="0" smtClean="0">
              <a:effectLst/>
            </a:endParaRPr>
          </a:p>
          <a:p>
            <a:r>
              <a:rPr lang="en-US" altLang="zh-CN" sz="1200" kern="1200" dirty="0" smtClean="0">
                <a:solidFill>
                  <a:schemeClr val="tx1"/>
                </a:solidFill>
                <a:effectLst/>
                <a:latin typeface="+mn-lt"/>
                <a:ea typeface="+mn-ea"/>
                <a:cs typeface="+mn-cs"/>
              </a:rPr>
              <a:t> - Tools for checking the integrity of the system </a:t>
            </a:r>
            <a:endParaRPr lang="en-US" altLang="zh-CN" dirty="0" smtClean="0">
              <a:effectLst/>
            </a:endParaRPr>
          </a:p>
          <a:p>
            <a:r>
              <a:rPr lang="en-US" altLang="zh-CN" sz="1200" kern="1200" baseline="0" dirty="0" smtClean="0">
                <a:solidFill>
                  <a:schemeClr val="tx1"/>
                </a:solidFill>
                <a:effectLst/>
                <a:latin typeface="+mn-lt"/>
                <a:ea typeface="+mn-ea"/>
                <a:cs typeface="+mn-cs"/>
              </a:rPr>
              <a:t> - </a:t>
            </a:r>
            <a:r>
              <a:rPr lang="en-US" altLang="zh-CN" sz="1200" kern="1200" dirty="0" smtClean="0">
                <a:solidFill>
                  <a:schemeClr val="tx1"/>
                </a:solidFill>
                <a:effectLst/>
                <a:latin typeface="+mn-lt"/>
                <a:ea typeface="+mn-ea"/>
                <a:cs typeface="+mn-cs"/>
              </a:rPr>
              <a:t>The ability to run multiple versions of the system for training </a:t>
            </a:r>
            <a:endParaRPr lang="en-US" altLang="zh-CN" dirty="0" smtClean="0">
              <a:effectLst/>
            </a:endParaRPr>
          </a:p>
          <a:p>
            <a:r>
              <a:rPr lang="en-US" altLang="zh-CN" sz="1200" kern="1200" dirty="0" smtClean="0">
                <a:solidFill>
                  <a:schemeClr val="tx1"/>
                </a:solidFill>
                <a:effectLst/>
                <a:latin typeface="+mn-lt"/>
                <a:ea typeface="+mn-ea"/>
                <a:cs typeface="+mn-cs"/>
              </a:rPr>
              <a:t> - A splash screen customized for their organization </a:t>
            </a:r>
            <a:endParaRPr lang="en-US" altLang="zh-CN" dirty="0" smtClean="0">
              <a:effectLst/>
            </a:endParaRPr>
          </a:p>
          <a:p>
            <a:r>
              <a:rPr kumimoji="1" lang="en-US" altLang="zh-CN" dirty="0" smtClean="0"/>
              <a:t>70. </a:t>
            </a:r>
            <a:r>
              <a:rPr kumimoji="1" lang="zh-CN" altLang="en-US" dirty="0" smtClean="0"/>
              <a:t>当其他人看到你的名字时，这意味着它是可靠的，</a:t>
            </a:r>
            <a:r>
              <a:rPr kumimoji="1" lang="en-US" altLang="zh-CN" dirty="0" smtClean="0"/>
              <a:t> </a:t>
            </a:r>
            <a:r>
              <a:rPr kumimoji="1" lang="zh-CN" altLang="en-US" dirty="0" smtClean="0"/>
              <a:t>用心编写的，测试过的并且有文档的。真正专业人员敢于署名。</a:t>
            </a:r>
            <a:endParaRPr kumimoji="1" lang="en-US" altLang="zh-CN" dirty="0" smtClean="0"/>
          </a:p>
          <a:p>
            <a:r>
              <a:rPr kumimoji="1" lang="en-US" altLang="zh-CN" dirty="0" smtClean="0"/>
              <a:t>    </a:t>
            </a:r>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16</a:t>
            </a:fld>
            <a:endParaRPr kumimoji="1" lang="zh-CN" altLang="en-US"/>
          </a:p>
        </p:txBody>
      </p:sp>
    </p:spTree>
    <p:extLst>
      <p:ext uri="{BB962C8B-B14F-4D97-AF65-F5344CB8AC3E}">
        <p14:creationId xmlns:p14="http://schemas.microsoft.com/office/powerpoint/2010/main" val="37372133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17</a:t>
            </a:fld>
            <a:endParaRPr kumimoji="1" lang="zh-CN" altLang="en-US"/>
          </a:p>
        </p:txBody>
      </p:sp>
    </p:spTree>
    <p:extLst>
      <p:ext uri="{BB962C8B-B14F-4D97-AF65-F5344CB8AC3E}">
        <p14:creationId xmlns:p14="http://schemas.microsoft.com/office/powerpoint/2010/main" val="2336618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在开始之前，讲一下垃圾回收的几种机制</a:t>
            </a:r>
            <a:endParaRPr kumimoji="1" lang="en-US" altLang="zh-CN" dirty="0" smtClean="0"/>
          </a:p>
          <a:p>
            <a:r>
              <a:rPr lang="en-US" altLang="zh-CN" sz="1200" b="1" kern="1200" dirty="0" smtClean="0">
                <a:solidFill>
                  <a:schemeClr val="tx1"/>
                </a:solidFill>
                <a:latin typeface="+mn-lt"/>
                <a:ea typeface="+mn-ea"/>
                <a:cs typeface="+mn-cs"/>
              </a:rPr>
              <a:t>Cleanup At The End: aka No GC</a:t>
            </a:r>
          </a:p>
          <a:p>
            <a:r>
              <a:rPr lang="en-US" altLang="zh-CN" sz="1200" b="0" kern="1200" dirty="0" smtClean="0">
                <a:solidFill>
                  <a:schemeClr val="tx1"/>
                </a:solidFill>
                <a:latin typeface="+mn-lt"/>
                <a:ea typeface="+mn-ea"/>
                <a:cs typeface="+mn-cs"/>
              </a:rPr>
              <a:t>The simplest possible way of cleaning up garbage is to just wait until a task is done and dispose of everything at once. This is a surprisingly useful technique, especially if you have a way of breaking up a task into pieces. The Apache web server, for example, creates a small pool of memory per request and throws the entire pool away when the request completes.</a:t>
            </a:r>
          </a:p>
          <a:p>
            <a:r>
              <a:rPr lang="en-US" altLang="zh-CN" sz="1200" b="0" kern="1200" dirty="0" smtClean="0">
                <a:solidFill>
                  <a:schemeClr val="tx1"/>
                </a:solidFill>
                <a:latin typeface="+mn-lt"/>
                <a:ea typeface="+mn-ea"/>
                <a:cs typeface="+mn-cs"/>
              </a:rPr>
              <a:t>The small animation to the right represents a running program. The entire image represents the program’s memory. Memory starts out colored black, which means it isn’t used. Areas that flash bright green or yellow are memory reads or writes. The color decays over time so you can see how memory was used, but also see current activity. If you watch carefully, you can see patterns emerge where the program begins to ignore some memory. Those areas have become garbage — they are not used and not reachable by the program. Everything else that isn’t garbage is “live”.</a:t>
            </a:r>
          </a:p>
          <a:p>
            <a:r>
              <a:rPr lang="en-US" altLang="zh-CN" sz="1200" b="0" kern="1200" dirty="0" smtClean="0">
                <a:solidFill>
                  <a:schemeClr val="tx1"/>
                </a:solidFill>
                <a:latin typeface="+mn-lt"/>
                <a:ea typeface="+mn-ea"/>
                <a:cs typeface="+mn-cs"/>
              </a:rPr>
              <a:t>The program easily fits in memory without needing to worry about cleaning up garbage while the program is running. I’m going to stick with this simple program for the rest of the examples.</a:t>
            </a:r>
          </a:p>
          <a:p>
            <a:endParaRPr lang="en-US" altLang="zh-CN" sz="1200" b="0" kern="1200" dirty="0" smtClean="0">
              <a:solidFill>
                <a:schemeClr val="tx1"/>
              </a:solidFill>
              <a:latin typeface="+mn-lt"/>
              <a:ea typeface="+mn-ea"/>
              <a:cs typeface="+mn-cs"/>
            </a:endParaRPr>
          </a:p>
          <a:p>
            <a:r>
              <a:rPr lang="en-US" altLang="zh-CN" sz="1200" b="1" kern="1200" dirty="0" smtClean="0">
                <a:solidFill>
                  <a:schemeClr val="tx1"/>
                </a:solidFill>
                <a:latin typeface="+mn-lt"/>
                <a:ea typeface="+mn-ea"/>
                <a:cs typeface="+mn-cs"/>
              </a:rPr>
              <a:t>Reference Counting Collector</a:t>
            </a:r>
          </a:p>
          <a:p>
            <a:r>
              <a:rPr lang="en-US" altLang="zh-CN" sz="1200" b="0" kern="1200" dirty="0" smtClean="0">
                <a:solidFill>
                  <a:schemeClr val="tx1"/>
                </a:solidFill>
                <a:latin typeface="+mn-lt"/>
                <a:ea typeface="+mn-ea"/>
                <a:cs typeface="+mn-cs"/>
              </a:rPr>
              <a:t>Another simple solution is to keep a count of how many times you are using a resource (an object in memory, in this case) and dispose of it when the count drops to zero. This is the most common technique that developers use when they add garbage collection to an existing system —it’s the only garbage collector that easily integrates with other resource managers and existing code bases. Apple learned this lesson after releasing a mark-sweep collector for Objective-C. It caused so many problems that they retracted the feature and replaced it with an automated reference counting collector that works much better with existing code.</a:t>
            </a:r>
          </a:p>
          <a:p>
            <a:r>
              <a:rPr lang="en-US" altLang="zh-CN" sz="1200" b="0" kern="1200" dirty="0" smtClean="0">
                <a:solidFill>
                  <a:schemeClr val="tx1"/>
                </a:solidFill>
                <a:latin typeface="+mn-lt"/>
                <a:ea typeface="+mn-ea"/>
                <a:cs typeface="+mn-cs"/>
              </a:rPr>
              <a:t>The animation shows the same program as above, but this time it will try to dispose of garbage by keeping a reference count on each object in memory. The red flashes indicate reference counting activity. A very useful property of reference counting is that garbage is detected as soon as possible — you can sometimes see a flash of red immediately followed by the area turning black.</a:t>
            </a:r>
          </a:p>
          <a:p>
            <a:r>
              <a:rPr lang="en-US" altLang="zh-CN" sz="1200" b="0" kern="1200" dirty="0" smtClean="0">
                <a:solidFill>
                  <a:schemeClr val="tx1"/>
                </a:solidFill>
                <a:latin typeface="+mn-lt"/>
                <a:ea typeface="+mn-ea"/>
                <a:cs typeface="+mn-cs"/>
              </a:rPr>
              <a:t>Unfortunately reference counting has a lot of problems. Worst of all, it can’t handle cyclic structures. These are very common — anything with a parent or reverse reference creates a cycle which will leak memory. Reference counting also has very high overhead — you can see in the animation that red flashes are constantly happening even when memory use is not increasing. Arithmetic is fast on a modern CPU , but memory is slow, and the counters are being loaded and saved to memory often. All these counter updates also make it difficult to have read-only or thread-safe data.</a:t>
            </a:r>
          </a:p>
          <a:p>
            <a:r>
              <a:rPr lang="en-US" altLang="zh-CN" sz="1200" b="0" kern="1200" dirty="0" smtClean="0">
                <a:solidFill>
                  <a:schemeClr val="tx1"/>
                </a:solidFill>
                <a:latin typeface="+mn-lt"/>
                <a:ea typeface="+mn-ea"/>
                <a:cs typeface="+mn-cs"/>
              </a:rPr>
              <a:t>Reference counting is an amortized algorithm (the overhead is spread over the run-time of the program), but it’s an accidentally amortized algorithm that can’t guarantee response times. For example, say a program is working with a very large tree structure. The last piece of the program that uses the tree will trigger the disposal of the entire tree, which Murphy will guarantee happens when the user least desires the delay. None of the other algorithms here are amortized either though, so accidentally amortized may be a feature depending on your data. (All of these algorithms do have concurrent or partially-concurrent variations, but those are beyond the capabilities of my toy program to demonstrate.)</a:t>
            </a:r>
          </a:p>
          <a:p>
            <a:endParaRPr lang="en-US" altLang="zh-CN" sz="1200" b="0" kern="1200" dirty="0" smtClean="0">
              <a:solidFill>
                <a:schemeClr val="tx1"/>
              </a:solidFill>
              <a:latin typeface="+mn-lt"/>
              <a:ea typeface="+mn-ea"/>
              <a:cs typeface="+mn-cs"/>
            </a:endParaRPr>
          </a:p>
          <a:p>
            <a:r>
              <a:rPr lang="en-US" altLang="zh-CN" sz="1200" b="1" kern="1200" dirty="0" smtClean="0">
                <a:solidFill>
                  <a:schemeClr val="tx1"/>
                </a:solidFill>
                <a:latin typeface="+mn-lt"/>
                <a:ea typeface="+mn-ea"/>
                <a:cs typeface="+mn-cs"/>
              </a:rPr>
              <a:t>Mark-Sweep Collector</a:t>
            </a:r>
          </a:p>
          <a:p>
            <a:r>
              <a:rPr lang="en-US" altLang="zh-CN" sz="1200" b="0" kern="1200" dirty="0" smtClean="0">
                <a:solidFill>
                  <a:schemeClr val="tx1"/>
                </a:solidFill>
                <a:latin typeface="+mn-lt"/>
                <a:ea typeface="+mn-ea"/>
                <a:cs typeface="+mn-cs"/>
              </a:rPr>
              <a:t>Mark-sweep eliminates some of the problems of reference count. It can easily handle cyclic structures and it has lower overhead since it doesn’t need to maintain counts.</a:t>
            </a:r>
          </a:p>
          <a:p>
            <a:r>
              <a:rPr lang="en-US" altLang="zh-CN" sz="1200" b="0" kern="1200" dirty="0" smtClean="0">
                <a:solidFill>
                  <a:schemeClr val="tx1"/>
                </a:solidFill>
                <a:latin typeface="+mn-lt"/>
                <a:ea typeface="+mn-ea"/>
                <a:cs typeface="+mn-cs"/>
              </a:rPr>
              <a:t>It gives up being able to detect garbage immediately. You can see that in the animation where there’s a period of activity without any red flashes, then suddenly a bunch of red flashes indicate where it is marking live objects. After marking is finished, it sweeps over all of memory and disposes of garbage. You can see that in the animation too — several areas turn black all at once instead of more spread out over time in the reference counting approach.</a:t>
            </a:r>
          </a:p>
          <a:p>
            <a:r>
              <a:rPr lang="en-US" altLang="zh-CN" sz="1200" b="0" kern="1200" dirty="0" smtClean="0">
                <a:solidFill>
                  <a:schemeClr val="tx1"/>
                </a:solidFill>
                <a:latin typeface="+mn-lt"/>
                <a:ea typeface="+mn-ea"/>
                <a:cs typeface="+mn-cs"/>
              </a:rPr>
              <a:t>Mark-sweep requires more implementation consistency than reference counting and is more difficult to retrofit into existing systems. The mark phase requires being able to traverse all live data, even data encapsulated within an object. If an object doesn’t provide traversal, it’s probably too risky to attempt to retrofit mark-sweep into the code. The other weakness of mark-sweep is the fact the sweep phase must sweep over all of memory to find garbage. For systems that do not generate much garbage, this is not an issue, but modern functional programming style generates enormous amounts of garbage</a:t>
            </a:r>
            <a:r>
              <a:rPr lang="en-US" altLang="zh-CN" sz="1200" b="0" kern="1200" dirty="0" smtClean="0">
                <a:solidFill>
                  <a:schemeClr val="tx1"/>
                </a:solidFill>
                <a:latin typeface="+mn-lt"/>
                <a:ea typeface="+mn-ea"/>
                <a:cs typeface="+mn-cs"/>
              </a:rPr>
              <a:t>.</a:t>
            </a:r>
          </a:p>
          <a:p>
            <a:endParaRPr lang="en-US" altLang="zh-CN" sz="1200" b="0" kern="1200" dirty="0" smtClean="0">
              <a:solidFill>
                <a:schemeClr val="tx1"/>
              </a:solidFill>
              <a:latin typeface="+mn-lt"/>
              <a:ea typeface="+mn-ea"/>
              <a:cs typeface="+mn-cs"/>
            </a:endParaRPr>
          </a:p>
          <a:p>
            <a:r>
              <a:rPr lang="en-US" altLang="zh-CN" sz="1200" b="1" kern="1200" dirty="0" smtClean="0">
                <a:solidFill>
                  <a:schemeClr val="tx1"/>
                </a:solidFill>
                <a:latin typeface="+mn-lt"/>
                <a:ea typeface="+mn-ea"/>
                <a:cs typeface="+mn-cs"/>
              </a:rPr>
              <a:t>Mark-Compact Collector</a:t>
            </a:r>
          </a:p>
          <a:p>
            <a:r>
              <a:rPr lang="en-US" altLang="zh-CN" sz="1200" b="0" kern="1200" dirty="0" smtClean="0">
                <a:solidFill>
                  <a:schemeClr val="tx1"/>
                </a:solidFill>
                <a:latin typeface="+mn-lt"/>
                <a:ea typeface="+mn-ea"/>
                <a:cs typeface="+mn-cs"/>
              </a:rPr>
              <a:t>One thing you may have noticed in the previous animations is that objects never move. Once an object is allocated in memory, it stays in the same place even if memory turns into a fragmented sea of islands surrounded by black. The next two algorithms change that, but with completely different approaches.</a:t>
            </a:r>
          </a:p>
          <a:p>
            <a:r>
              <a:rPr lang="en-US" altLang="zh-CN" sz="1200" b="0" kern="1200" dirty="0" smtClean="0">
                <a:solidFill>
                  <a:schemeClr val="tx1"/>
                </a:solidFill>
                <a:latin typeface="+mn-lt"/>
                <a:ea typeface="+mn-ea"/>
                <a:cs typeface="+mn-cs"/>
              </a:rPr>
              <a:t>Mark-compact disposes of memory, not by just marking it free, but by moving objects down into the free space. Objects always stay in the same memory order — an object allocated before another object will always be lower in memory — but gaps caused by disposed objects will be closed up by objects moving down.</a:t>
            </a:r>
          </a:p>
          <a:p>
            <a:r>
              <a:rPr lang="en-US" altLang="zh-CN" sz="1200" b="0" kern="1200" dirty="0" smtClean="0">
                <a:solidFill>
                  <a:schemeClr val="tx1"/>
                </a:solidFill>
                <a:latin typeface="+mn-lt"/>
                <a:ea typeface="+mn-ea"/>
                <a:cs typeface="+mn-cs"/>
              </a:rPr>
              <a:t>The crazy idea of moving objects means that new objects can always just be created at the end of used memory. This is called a “bump” allocator and is as cheap as stack allocation, but without the limitations of stack size. Some systems using bump allocators don’t even use call stacks for data storage, they just allocate call frames in the heap and treat them like any other object.</a:t>
            </a:r>
          </a:p>
          <a:p>
            <a:r>
              <a:rPr lang="en-US" altLang="zh-CN" sz="1200" b="0" kern="1200" dirty="0" smtClean="0">
                <a:solidFill>
                  <a:schemeClr val="tx1"/>
                </a:solidFill>
                <a:latin typeface="+mn-lt"/>
                <a:ea typeface="+mn-ea"/>
                <a:cs typeface="+mn-cs"/>
              </a:rPr>
              <a:t>Another benefit, sometimes more theory than practice, is that when objects are compacted like this, programs have better memory access patterns that are friendly to modern hardware memory caches. It’s far from certain you will see this benefit, though — the memory allocators used in reference counting and mark-sweep are complex, but also very well debugged and very efficient.</a:t>
            </a:r>
          </a:p>
          <a:p>
            <a:r>
              <a:rPr lang="en-US" altLang="zh-CN" sz="1200" b="0" kern="1200" dirty="0" smtClean="0">
                <a:solidFill>
                  <a:schemeClr val="tx1"/>
                </a:solidFill>
                <a:latin typeface="+mn-lt"/>
                <a:ea typeface="+mn-ea"/>
                <a:cs typeface="+mn-cs"/>
              </a:rPr>
              <a:t>Mark-compact is a complex algorithm requiring several passes over all allocated objects. In the animation you can </a:t>
            </a:r>
            <a:r>
              <a:rPr lang="en-US" altLang="zh-CN" sz="1200" b="0" kern="1200" dirty="0" smtClean="0">
                <a:solidFill>
                  <a:schemeClr val="tx1"/>
                </a:solidFill>
                <a:latin typeface="+mn-lt"/>
                <a:ea typeface="+mn-ea"/>
                <a:cs typeface="+mn-cs"/>
              </a:rPr>
              <a:t>there are more than two spaces and the spaces are used for different generations of objects. New objects are created in one space, get copied to another space if they survive, and finally copied to a tenured space if they are very long-lived. If you hear a garbage collector described as generational or ephemeral, it’s usually a multi-space copy </a:t>
            </a:r>
            <a:r>
              <a:rPr lang="en-US" altLang="zh-CN" sz="1200" b="0" kern="1200" dirty="0" err="1" smtClean="0">
                <a:solidFill>
                  <a:schemeClr val="tx1"/>
                </a:solidFill>
                <a:latin typeface="+mn-lt"/>
                <a:ea typeface="+mn-ea"/>
                <a:cs typeface="+mn-cs"/>
              </a:rPr>
              <a:t>collectorsee</a:t>
            </a:r>
            <a:r>
              <a:rPr lang="en-US" altLang="zh-CN" sz="1200" b="0" kern="1200" dirty="0" smtClean="0">
                <a:solidFill>
                  <a:schemeClr val="tx1"/>
                </a:solidFill>
                <a:latin typeface="+mn-lt"/>
                <a:ea typeface="+mn-ea"/>
                <a:cs typeface="+mn-cs"/>
              </a:rPr>
              <a:t> </a:t>
            </a:r>
            <a:r>
              <a:rPr lang="en-US" altLang="zh-CN" sz="1200" b="0" kern="1200" dirty="0" smtClean="0">
                <a:solidFill>
                  <a:schemeClr val="tx1"/>
                </a:solidFill>
                <a:latin typeface="+mn-lt"/>
                <a:ea typeface="+mn-ea"/>
                <a:cs typeface="+mn-cs"/>
              </a:rPr>
              <a:t>the red flashes of live object marking followed by lots of reads and writes as destinations are computed, objects are moved and finally references are fixed to point to where objects have moved. The main benefit of all this complexity is operating under extremely low memory overhead. Oracle’s Hotspot JVM uses several different garbage collection algorithms. The tenured object space uses mark-compact.</a:t>
            </a:r>
          </a:p>
          <a:p>
            <a:endParaRPr lang="en-US" altLang="zh-CN" sz="1200" b="0" kern="1200" dirty="0" smtClean="0">
              <a:solidFill>
                <a:schemeClr val="tx1"/>
              </a:solidFill>
              <a:latin typeface="+mn-lt"/>
              <a:ea typeface="+mn-ea"/>
              <a:cs typeface="+mn-cs"/>
            </a:endParaRPr>
          </a:p>
          <a:p>
            <a:r>
              <a:rPr lang="en-US" altLang="zh-CN" sz="1200" b="1" kern="1200" dirty="0" smtClean="0">
                <a:solidFill>
                  <a:schemeClr val="tx1"/>
                </a:solidFill>
                <a:latin typeface="+mn-lt"/>
                <a:ea typeface="+mn-ea"/>
                <a:cs typeface="+mn-cs"/>
              </a:rPr>
              <a:t>Copying Collector</a:t>
            </a:r>
          </a:p>
          <a:p>
            <a:r>
              <a:rPr lang="en-US" altLang="zh-CN" sz="1200" b="0" kern="1200" dirty="0" smtClean="0">
                <a:solidFill>
                  <a:schemeClr val="tx1"/>
                </a:solidFill>
                <a:latin typeface="+mn-lt"/>
                <a:ea typeface="+mn-ea"/>
                <a:cs typeface="+mn-cs"/>
              </a:rPr>
              <a:t>The last algorithm I’ve animated is the foundation of most high-performance garbage collection systems. It’s a moving collector like mark-compact, but it’s incredibly simple. It uses two memory spaces and simply copies live objects back and forth between them. In practice</a:t>
            </a:r>
            <a:r>
              <a:rPr lang="en-US" altLang="zh-CN" sz="1200" b="0" kern="1200" dirty="0" smtClean="0">
                <a:solidFill>
                  <a:schemeClr val="tx1"/>
                </a:solidFill>
                <a:latin typeface="+mn-lt"/>
                <a:ea typeface="+mn-ea"/>
                <a:cs typeface="+mn-cs"/>
              </a:rPr>
              <a:t>,.</a:t>
            </a:r>
            <a:endParaRPr lang="en-US" altLang="zh-CN" sz="1200" b="0" kern="1200" dirty="0" smtClean="0">
              <a:solidFill>
                <a:schemeClr val="tx1"/>
              </a:solidFill>
              <a:latin typeface="+mn-lt"/>
              <a:ea typeface="+mn-ea"/>
              <a:cs typeface="+mn-cs"/>
            </a:endParaRPr>
          </a:p>
          <a:p>
            <a:r>
              <a:rPr lang="en-US" altLang="zh-CN" sz="1200" b="0" kern="1200" dirty="0" smtClean="0">
                <a:solidFill>
                  <a:schemeClr val="tx1"/>
                </a:solidFill>
                <a:latin typeface="+mn-lt"/>
                <a:ea typeface="+mn-ea"/>
                <a:cs typeface="+mn-cs"/>
              </a:rPr>
              <a:t>Other than simplicity and flexibility, the main advantage of this algorithm is that it only spends time on live objects. There is no separate mark phase that must be later swept or compacted. Objects are immediately copied during live object traversal, and object references are patched up by following a broken-heart reference where the object used to be.</a:t>
            </a:r>
          </a:p>
          <a:p>
            <a:r>
              <a:rPr lang="en-US" altLang="zh-CN" sz="1200" b="0" kern="1200" dirty="0" smtClean="0">
                <a:solidFill>
                  <a:schemeClr val="tx1"/>
                </a:solidFill>
                <a:latin typeface="+mn-lt"/>
                <a:ea typeface="+mn-ea"/>
                <a:cs typeface="+mn-cs"/>
              </a:rPr>
              <a:t>In the animation, you can see there are several collections where almost all the data is copied from one space to the other. This is a terrible situation for this algorithm and shows one of the reasons why people talk about tuning garbage collectors. If you can size your memory and tune your allocations so that most objects are dead when the collection begins, then you get a fantastic combination of safe functional programming style and high performance.</a:t>
            </a:r>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2</a:t>
            </a:fld>
            <a:endParaRPr kumimoji="1" lang="zh-CN" altLang="en-US"/>
          </a:p>
        </p:txBody>
      </p:sp>
    </p:spTree>
    <p:extLst>
      <p:ext uri="{BB962C8B-B14F-4D97-AF65-F5344CB8AC3E}">
        <p14:creationId xmlns:p14="http://schemas.microsoft.com/office/powerpoint/2010/main" val="1340799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Problem</a:t>
            </a:r>
          </a:p>
          <a:p>
            <a:endParaRPr kumimoji="1" lang="en-US" altLang="zh-CN" dirty="0" smtClean="0"/>
          </a:p>
          <a:p>
            <a:r>
              <a:rPr kumimoji="1" lang="en-US" altLang="zh-CN" dirty="0" smtClean="0"/>
              <a:t>You want to know how to support batch processing of HTTP requests.</a:t>
            </a:r>
          </a:p>
          <a:p>
            <a:endParaRPr kumimoji="1" lang="en-US" altLang="zh-CN" dirty="0" smtClean="0"/>
          </a:p>
          <a:p>
            <a:r>
              <a:rPr kumimoji="1" lang="en-US" altLang="zh-CN" dirty="0" smtClean="0"/>
              <a:t>Solution</a:t>
            </a:r>
          </a:p>
          <a:p>
            <a:endParaRPr kumimoji="1" lang="en-US" altLang="zh-CN" dirty="0" smtClean="0"/>
          </a:p>
          <a:p>
            <a:r>
              <a:rPr kumimoji="1" lang="en-US" altLang="zh-CN" dirty="0" smtClean="0"/>
              <a:t>When confronted with a need to tunnel several HTTP requests via a POST request, backtrack to analyze the use case that prompted such an approach. Design an</a:t>
            </a:r>
          </a:p>
          <a:p>
            <a:r>
              <a:rPr kumimoji="1" lang="en-US" altLang="zh-CN" dirty="0" smtClean="0"/>
              <a:t>application-specific controller resource that can support the same use case without</a:t>
            </a:r>
          </a:p>
          <a:p>
            <a:r>
              <a:rPr kumimoji="1" lang="en-US" altLang="zh-CN" dirty="0" smtClean="0"/>
              <a:t>generalizing the problem into one of tunneling multiple requests via POST.</a:t>
            </a:r>
          </a:p>
          <a:p>
            <a:r>
              <a:rPr kumimoji="1" lang="en-US" altLang="zh-CN" dirty="0" smtClean="0"/>
              <a:t> </a:t>
            </a:r>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3</a:t>
            </a:fld>
            <a:endParaRPr kumimoji="1" lang="zh-CN" altLang="en-US"/>
          </a:p>
        </p:txBody>
      </p:sp>
    </p:spTree>
    <p:extLst>
      <p:ext uri="{BB962C8B-B14F-4D97-AF65-F5344CB8AC3E}">
        <p14:creationId xmlns:p14="http://schemas.microsoft.com/office/powerpoint/2010/main" val="1354071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Overview</a:t>
            </a:r>
          </a:p>
          <a:p>
            <a:r>
              <a:rPr lang="en-US" altLang="zh-CN" sz="1200" kern="1200" dirty="0" smtClean="0">
                <a:solidFill>
                  <a:schemeClr val="tx1"/>
                </a:solidFill>
                <a:latin typeface="+mn-lt"/>
                <a:ea typeface="+mn-ea"/>
                <a:cs typeface="+mn-cs"/>
              </a:rPr>
              <a:t>Each HTTP connection that your client makes results in a certain amount of overhead. The Google Cloud Storage JSON API supports batching, to allow your client to put several API calls into a single HTTP request.</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Examples of situations when you might want to use batching:</a:t>
            </a:r>
          </a:p>
          <a:p>
            <a:r>
              <a:rPr lang="en-US" altLang="zh-CN" sz="1200" kern="1200" dirty="0" smtClean="0">
                <a:solidFill>
                  <a:schemeClr val="tx1"/>
                </a:solidFill>
                <a:latin typeface="+mn-lt"/>
                <a:ea typeface="+mn-ea"/>
                <a:cs typeface="+mn-cs"/>
              </a:rPr>
              <a:t>    Updating metadata, such as permissions, on many objects.</a:t>
            </a:r>
          </a:p>
          <a:p>
            <a:r>
              <a:rPr lang="en-US" altLang="zh-CN" sz="1200" kern="1200" dirty="0" smtClean="0">
                <a:solidFill>
                  <a:schemeClr val="tx1"/>
                </a:solidFill>
                <a:latin typeface="+mn-lt"/>
                <a:ea typeface="+mn-ea"/>
                <a:cs typeface="+mn-cs"/>
              </a:rPr>
              <a:t>    Deleting many objects.</a:t>
            </a:r>
          </a:p>
          <a:p>
            <a:r>
              <a:rPr lang="en-US" altLang="zh-CN" sz="1200" kern="1200" dirty="0" smtClean="0">
                <a:solidFill>
                  <a:schemeClr val="tx1"/>
                </a:solidFill>
                <a:latin typeface="+mn-lt"/>
                <a:ea typeface="+mn-ea"/>
                <a:cs typeface="+mn-cs"/>
              </a:rPr>
              <a:t>In each case, instead of sending each call separately, you can group them together into a single HTTP request.</a:t>
            </a:r>
          </a:p>
          <a:p>
            <a:r>
              <a:rPr lang="en-US" altLang="zh-CN" sz="1200" kern="1200" dirty="0" smtClean="0">
                <a:solidFill>
                  <a:schemeClr val="tx1"/>
                </a:solidFill>
                <a:latin typeface="+mn-lt"/>
                <a:ea typeface="+mn-ea"/>
                <a:cs typeface="+mn-cs"/>
              </a:rPr>
              <a:t>You're limited to 1000 calls in a single batch request. If you need to make more calls than that, use multiple batch requests.</a:t>
            </a:r>
          </a:p>
          <a:p>
            <a:r>
              <a:rPr lang="en-US" altLang="zh-CN" sz="1200" b="1" kern="1200" dirty="0" smtClean="0">
                <a:solidFill>
                  <a:schemeClr val="tx1"/>
                </a:solidFill>
                <a:latin typeface="+mn-lt"/>
                <a:ea typeface="+mn-ea"/>
                <a:cs typeface="+mn-cs"/>
              </a:rPr>
              <a:t>Note</a:t>
            </a:r>
            <a:r>
              <a:rPr lang="en-US" altLang="zh-CN" sz="1200" b="0" kern="1200" dirty="0" smtClean="0">
                <a:solidFill>
                  <a:schemeClr val="tx1"/>
                </a:solidFill>
                <a:latin typeface="+mn-lt"/>
                <a:ea typeface="+mn-ea"/>
                <a:cs typeface="+mn-cs"/>
              </a:rPr>
              <a:t>: The batch system for the Google Cloud Storage JSON API uses the same syntax as the </a:t>
            </a:r>
            <a:r>
              <a:rPr lang="en-US" altLang="zh-CN" sz="1200" b="0" kern="1200" dirty="0" smtClean="0">
                <a:solidFill>
                  <a:schemeClr val="tx1"/>
                </a:solidFill>
                <a:latin typeface="+mn-lt"/>
                <a:ea typeface="+mn-ea"/>
                <a:cs typeface="+mn-cs"/>
                <a:hlinkClick r:id="rId3"/>
              </a:rPr>
              <a:t>OData batch processing system, but the semantics differ.</a:t>
            </a:r>
          </a:p>
          <a:p>
            <a:endParaRPr lang="en-US" altLang="zh-CN" sz="1200" b="0" kern="1200" dirty="0" smtClean="0">
              <a:solidFill>
                <a:schemeClr val="tx1"/>
              </a:solidFill>
              <a:latin typeface="+mn-lt"/>
              <a:ea typeface="+mn-ea"/>
              <a:cs typeface="+mn-cs"/>
            </a:endParaRPr>
          </a:p>
          <a:p>
            <a:r>
              <a:rPr lang="en-US" altLang="zh-CN" sz="1200" b="0" kern="1200" dirty="0" smtClean="0">
                <a:solidFill>
                  <a:schemeClr val="tx1"/>
                </a:solidFill>
                <a:latin typeface="+mn-lt"/>
                <a:ea typeface="+mn-ea"/>
                <a:cs typeface="+mn-cs"/>
              </a:rPr>
              <a:t>Batch details</a:t>
            </a:r>
          </a:p>
          <a:p>
            <a:r>
              <a:rPr lang="en-US" altLang="zh-CN" sz="1200" b="0" kern="1200" dirty="0" smtClean="0">
                <a:solidFill>
                  <a:schemeClr val="tx1"/>
                </a:solidFill>
                <a:latin typeface="+mn-lt"/>
                <a:ea typeface="+mn-ea"/>
                <a:cs typeface="+mn-cs"/>
              </a:rPr>
              <a:t>A batch request consists of multiple API calls combined into one HTTP request. This section describes the batch syntax in detail; later, there's an </a:t>
            </a:r>
            <a:r>
              <a:rPr lang="en-US" altLang="zh-CN" sz="1200" b="0" kern="1200" dirty="0" smtClean="0">
                <a:solidFill>
                  <a:schemeClr val="tx1"/>
                </a:solidFill>
                <a:latin typeface="+mn-lt"/>
                <a:ea typeface="+mn-ea"/>
                <a:cs typeface="+mn-cs"/>
                <a:hlinkClick r:id="rId4"/>
              </a:rPr>
              <a:t>example.</a:t>
            </a:r>
          </a:p>
          <a:p>
            <a:r>
              <a:rPr lang="en-US" altLang="zh-CN" sz="1200" b="1" kern="1200" dirty="0" smtClean="0">
                <a:solidFill>
                  <a:schemeClr val="tx1"/>
                </a:solidFill>
                <a:latin typeface="+mn-lt"/>
                <a:ea typeface="+mn-ea"/>
                <a:cs typeface="+mn-cs"/>
              </a:rPr>
              <a:t>Note</a:t>
            </a:r>
            <a:r>
              <a:rPr lang="en-US" altLang="zh-CN" sz="1200" b="0" kern="1200" dirty="0" smtClean="0">
                <a:solidFill>
                  <a:schemeClr val="tx1"/>
                </a:solidFill>
                <a:latin typeface="+mn-lt"/>
                <a:ea typeface="+mn-ea"/>
                <a:cs typeface="+mn-cs"/>
              </a:rPr>
              <a:t>: A set of </a:t>
            </a:r>
            <a:r>
              <a:rPr lang="en-US" altLang="zh-CN" sz="1200" b="0" i="1" kern="1200" dirty="0" smtClean="0">
                <a:solidFill>
                  <a:schemeClr val="tx1"/>
                </a:solidFill>
                <a:latin typeface="+mn-lt"/>
                <a:ea typeface="+mn-ea"/>
                <a:cs typeface="+mn-cs"/>
              </a:rPr>
              <a:t>n</a:t>
            </a:r>
            <a:r>
              <a:rPr lang="en-US" altLang="zh-CN" sz="1200" b="0" i="0" kern="1200" dirty="0" smtClean="0">
                <a:solidFill>
                  <a:schemeClr val="tx1"/>
                </a:solidFill>
                <a:latin typeface="+mn-lt"/>
                <a:ea typeface="+mn-ea"/>
                <a:cs typeface="+mn-cs"/>
              </a:rPr>
              <a:t> requests batched together counts toward your usage limit as </a:t>
            </a:r>
            <a:r>
              <a:rPr lang="en-US" altLang="zh-CN" sz="1200" b="0" i="1" kern="1200" dirty="0" smtClean="0">
                <a:solidFill>
                  <a:schemeClr val="tx1"/>
                </a:solidFill>
                <a:latin typeface="+mn-lt"/>
                <a:ea typeface="+mn-ea"/>
                <a:cs typeface="+mn-cs"/>
              </a:rPr>
              <a:t>n</a:t>
            </a:r>
            <a:r>
              <a:rPr lang="en-US" altLang="zh-CN" sz="1200" b="0" i="0" kern="1200" dirty="0" smtClean="0">
                <a:solidFill>
                  <a:schemeClr val="tx1"/>
                </a:solidFill>
                <a:latin typeface="+mn-lt"/>
                <a:ea typeface="+mn-ea"/>
                <a:cs typeface="+mn-cs"/>
              </a:rPr>
              <a:t> requests, not as one request. The batch request is taken apart into a set of requests before processing.</a:t>
            </a:r>
          </a:p>
          <a:p>
            <a:endParaRPr lang="en-US" altLang="zh-CN" sz="1200" b="0" i="0" kern="1200" dirty="0" smtClean="0">
              <a:solidFill>
                <a:schemeClr val="tx1"/>
              </a:solidFill>
              <a:latin typeface="+mn-lt"/>
              <a:ea typeface="+mn-ea"/>
              <a:cs typeface="+mn-cs"/>
            </a:endParaRPr>
          </a:p>
          <a:p>
            <a:r>
              <a:rPr lang="en-US" altLang="zh-CN" sz="1200" b="0" i="0" kern="1200" dirty="0" smtClean="0">
                <a:solidFill>
                  <a:schemeClr val="tx1"/>
                </a:solidFill>
                <a:latin typeface="+mn-lt"/>
                <a:ea typeface="+mn-ea"/>
                <a:cs typeface="+mn-cs"/>
              </a:rPr>
              <a:t>Format of a batch request</a:t>
            </a:r>
          </a:p>
          <a:p>
            <a:r>
              <a:rPr lang="en-US" altLang="zh-CN" sz="1200" b="0" i="0" kern="1200" dirty="0" smtClean="0">
                <a:solidFill>
                  <a:schemeClr val="tx1"/>
                </a:solidFill>
                <a:latin typeface="+mn-lt"/>
                <a:ea typeface="+mn-ea"/>
                <a:cs typeface="+mn-cs"/>
              </a:rPr>
              <a:t>    A batch request is a single standard HTTP request containing multiple Google Cloud Storage JSON API calls, using the multipart/mixed content type. Within that main HTTP request, each of the parts contains a nested HTTP request.</a:t>
            </a:r>
          </a:p>
          <a:p>
            <a:r>
              <a:rPr lang="en-US" altLang="zh-CN" sz="1200" b="0" i="0" kern="1200" dirty="0" smtClean="0">
                <a:solidFill>
                  <a:schemeClr val="tx1"/>
                </a:solidFill>
                <a:latin typeface="+mn-lt"/>
                <a:ea typeface="+mn-ea"/>
                <a:cs typeface="+mn-cs"/>
              </a:rPr>
              <a:t>Each part begins with its own Content-Type: application/http HTTP header. It can also have an </a:t>
            </a:r>
            <a:r>
              <a:rPr lang="en-US" altLang="zh-CN" sz="1200" b="0" i="0" kern="1200" dirty="0" err="1" smtClean="0">
                <a:solidFill>
                  <a:schemeClr val="tx1"/>
                </a:solidFill>
                <a:latin typeface="+mn-lt"/>
                <a:ea typeface="+mn-ea"/>
                <a:cs typeface="+mn-cs"/>
              </a:rPr>
              <a:t>optionalContent</a:t>
            </a:r>
            <a:r>
              <a:rPr lang="en-US" altLang="zh-CN" sz="1200" b="0" i="0" kern="1200" dirty="0" smtClean="0">
                <a:solidFill>
                  <a:schemeClr val="tx1"/>
                </a:solidFill>
                <a:latin typeface="+mn-lt"/>
                <a:ea typeface="+mn-ea"/>
                <a:cs typeface="+mn-cs"/>
              </a:rPr>
              <a:t>-ID header. However, the part headers are just there to mark the beginning of the part; they're separate from the nested request. After the server unwraps the batch request into separate requests, the part headers are ignored.</a:t>
            </a:r>
          </a:p>
          <a:p>
            <a:endParaRPr lang="en-US" altLang="zh-CN" sz="1200" b="0" i="0" kern="1200" dirty="0" smtClean="0">
              <a:solidFill>
                <a:schemeClr val="tx1"/>
              </a:solidFill>
              <a:latin typeface="+mn-lt"/>
              <a:ea typeface="+mn-ea"/>
              <a:cs typeface="+mn-cs"/>
            </a:endParaRPr>
          </a:p>
          <a:p>
            <a:r>
              <a:rPr lang="en-US" altLang="zh-CN" sz="1200" b="0" i="0" kern="1200" dirty="0" smtClean="0">
                <a:solidFill>
                  <a:schemeClr val="tx1"/>
                </a:solidFill>
                <a:latin typeface="+mn-lt"/>
                <a:ea typeface="+mn-ea"/>
                <a:cs typeface="+mn-cs"/>
              </a:rPr>
              <a:t>    The body of each part is itself a complete HTTP request, with its own verb, URL, headers, and body.</a:t>
            </a:r>
          </a:p>
          <a:p>
            <a:r>
              <a:rPr lang="en-US" altLang="zh-CN" sz="1200" b="0" i="0" kern="1200" dirty="0" smtClean="0">
                <a:solidFill>
                  <a:schemeClr val="tx1"/>
                </a:solidFill>
                <a:latin typeface="+mn-lt"/>
                <a:ea typeface="+mn-ea"/>
                <a:cs typeface="+mn-cs"/>
              </a:rPr>
              <a:t>    The HTTP headers for the outer batch request, except for the Content- headers such as Content-Type, apply to every request in the batch. If you specify a given HTTP header in both the outer request and an individual call, then the individual call header's value overrides the outer batch request header's value. The headers for an individual call apply only to that call.</a:t>
            </a:r>
          </a:p>
          <a:p>
            <a:r>
              <a:rPr lang="en-US" altLang="zh-CN" sz="1200" b="0" i="0" kern="1200" dirty="0" smtClean="0">
                <a:solidFill>
                  <a:schemeClr val="tx1"/>
                </a:solidFill>
                <a:latin typeface="+mn-lt"/>
                <a:ea typeface="+mn-ea"/>
                <a:cs typeface="+mn-cs"/>
              </a:rPr>
              <a:t>    For example, if you provide an Authorization header for a specific call, then that header applies only to that call. If you provide an Authorization header for the outer request, then that header applies to all of the individual calls unless they override it with Authorization headers of their own.</a:t>
            </a:r>
          </a:p>
          <a:p>
            <a:r>
              <a:rPr lang="en-US" altLang="zh-CN" sz="1200" b="0" i="0" kern="1200" dirty="0" smtClean="0">
                <a:solidFill>
                  <a:schemeClr val="tx1"/>
                </a:solidFill>
                <a:latin typeface="+mn-lt"/>
                <a:ea typeface="+mn-ea"/>
                <a:cs typeface="+mn-cs"/>
              </a:rPr>
              <a:t>When the server receives the batched request, it applies the outer request's query parameters and headers (as appropriate) to each part, and then treats each part as if it were a separate HTTP request.</a:t>
            </a:r>
          </a:p>
          <a:p>
            <a:endParaRPr lang="en-US" altLang="zh-CN" sz="1200" b="0" i="0" kern="1200" dirty="0" smtClean="0">
              <a:solidFill>
                <a:schemeClr val="tx1"/>
              </a:solidFill>
              <a:latin typeface="+mn-lt"/>
              <a:ea typeface="+mn-ea"/>
              <a:cs typeface="+mn-cs"/>
            </a:endParaRPr>
          </a:p>
          <a:p>
            <a:r>
              <a:rPr lang="en-US" altLang="zh-CN" sz="1200" b="0" i="0" kern="1200" dirty="0" smtClean="0">
                <a:solidFill>
                  <a:schemeClr val="tx1"/>
                </a:solidFill>
                <a:latin typeface="+mn-lt"/>
                <a:ea typeface="+mn-ea"/>
                <a:cs typeface="+mn-cs"/>
              </a:rPr>
              <a:t>Response to a batch request</a:t>
            </a:r>
          </a:p>
          <a:p>
            <a:r>
              <a:rPr lang="en-US" altLang="zh-CN" sz="1200" b="0" i="0" kern="1200" dirty="0" smtClean="0">
                <a:solidFill>
                  <a:schemeClr val="tx1"/>
                </a:solidFill>
                <a:latin typeface="+mn-lt"/>
                <a:ea typeface="+mn-ea"/>
                <a:cs typeface="+mn-cs"/>
              </a:rPr>
              <a:t>    The server's response is a single standard HTTP response with a multipart/mixed content type; each part is the response to one of the requests in the batched request, in the same order as the requests.</a:t>
            </a:r>
          </a:p>
          <a:p>
            <a:r>
              <a:rPr lang="en-US" altLang="zh-CN" sz="1200" b="0" i="0" kern="1200" dirty="0" smtClean="0">
                <a:solidFill>
                  <a:schemeClr val="tx1"/>
                </a:solidFill>
                <a:latin typeface="+mn-lt"/>
                <a:ea typeface="+mn-ea"/>
                <a:cs typeface="+mn-cs"/>
              </a:rPr>
              <a:t>Like the parts in the request, each response part contains a complete HTTP response, including a status code, headers, and body. And like the parts in the request, each response part is preceded by a Content-Type header that marks the beginning of the part.</a:t>
            </a:r>
          </a:p>
          <a:p>
            <a:r>
              <a:rPr lang="en-US" altLang="zh-CN" sz="1200" b="0" i="0" kern="1200" dirty="0" smtClean="0">
                <a:solidFill>
                  <a:schemeClr val="tx1"/>
                </a:solidFill>
                <a:latin typeface="+mn-lt"/>
                <a:ea typeface="+mn-ea"/>
                <a:cs typeface="+mn-cs"/>
              </a:rPr>
              <a:t>    If a given part of the request had a Content-ID header, then the corresponding part of the response has a matching Content-ID header, with the original value preceded by the string response-, as shown in the following example.</a:t>
            </a:r>
          </a:p>
          <a:p>
            <a:r>
              <a:rPr lang="en-US" altLang="zh-CN" sz="1200" b="1" i="0" kern="1200" dirty="0" smtClean="0">
                <a:solidFill>
                  <a:schemeClr val="tx1"/>
                </a:solidFill>
                <a:latin typeface="+mn-lt"/>
                <a:ea typeface="+mn-ea"/>
                <a:cs typeface="+mn-cs"/>
              </a:rPr>
              <a:t>Note</a:t>
            </a:r>
            <a:r>
              <a:rPr lang="en-US" altLang="zh-CN" sz="1200" b="0" i="0" kern="1200" dirty="0" smtClean="0">
                <a:solidFill>
                  <a:schemeClr val="tx1"/>
                </a:solidFill>
                <a:latin typeface="+mn-lt"/>
                <a:ea typeface="+mn-ea"/>
                <a:cs typeface="+mn-cs"/>
              </a:rPr>
              <a:t>: The server may perform your calls in any order. Don't count on their being executed in the order in which you specified them. If you want to ensure that two calls occur in a given order, you can't send them in a single request; instead, send the first one by itself, then wait for the response to the first one before sending the second one.</a:t>
            </a:r>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4</a:t>
            </a:fld>
            <a:endParaRPr kumimoji="1" lang="zh-CN" altLang="en-US"/>
          </a:p>
        </p:txBody>
      </p:sp>
    </p:spTree>
    <p:extLst>
      <p:ext uri="{BB962C8B-B14F-4D97-AF65-F5344CB8AC3E}">
        <p14:creationId xmlns:p14="http://schemas.microsoft.com/office/powerpoint/2010/main" val="902562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5</a:t>
            </a:fld>
            <a:endParaRPr kumimoji="1" lang="zh-CN" altLang="en-US"/>
          </a:p>
        </p:txBody>
      </p:sp>
    </p:spTree>
    <p:extLst>
      <p:ext uri="{BB962C8B-B14F-4D97-AF65-F5344CB8AC3E}">
        <p14:creationId xmlns:p14="http://schemas.microsoft.com/office/powerpoint/2010/main" val="2015205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后端人员的关注点：</a:t>
            </a:r>
            <a:endParaRPr kumimoji="1" lang="en-US" altLang="zh-CN" dirty="0" smtClean="0"/>
          </a:p>
          <a:p>
            <a:pPr marL="228600" indent="-228600">
              <a:buAutoNum type="arabicPeriod"/>
            </a:pPr>
            <a:r>
              <a:rPr kumimoji="1" lang="zh-CN" altLang="en-US" baseline="0" dirty="0" smtClean="0"/>
              <a:t>编程语言</a:t>
            </a:r>
            <a:r>
              <a:rPr kumimoji="1" lang="en-US" altLang="zh-CN" baseline="0" dirty="0" smtClean="0"/>
              <a:t> python</a:t>
            </a:r>
          </a:p>
          <a:p>
            <a:pPr marL="228600" indent="-228600">
              <a:buAutoNum type="arabicPeriod"/>
            </a:pPr>
            <a:r>
              <a:rPr kumimoji="1" lang="zh-CN" altLang="en-US" baseline="0" dirty="0" smtClean="0"/>
              <a:t>数据库</a:t>
            </a:r>
            <a:endParaRPr kumimoji="1" lang="en-US" altLang="zh-CN" baseline="0" dirty="0" smtClean="0"/>
          </a:p>
          <a:p>
            <a:pPr marL="228600" indent="-228600">
              <a:buAutoNum type="arabicPeriod"/>
            </a:pPr>
            <a:r>
              <a:rPr kumimoji="1" lang="zh-CN" altLang="en-US" baseline="0" dirty="0" smtClean="0"/>
              <a:t>云计算</a:t>
            </a:r>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6</a:t>
            </a:fld>
            <a:endParaRPr kumimoji="1" lang="zh-CN" altLang="en-US"/>
          </a:p>
        </p:txBody>
      </p:sp>
    </p:spTree>
    <p:extLst>
      <p:ext uri="{BB962C8B-B14F-4D97-AF65-F5344CB8AC3E}">
        <p14:creationId xmlns:p14="http://schemas.microsoft.com/office/powerpoint/2010/main" val="88797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7</a:t>
            </a:fld>
            <a:endParaRPr kumimoji="1" lang="zh-CN" altLang="en-US"/>
          </a:p>
        </p:txBody>
      </p:sp>
    </p:spTree>
    <p:extLst>
      <p:ext uri="{BB962C8B-B14F-4D97-AF65-F5344CB8AC3E}">
        <p14:creationId xmlns:p14="http://schemas.microsoft.com/office/powerpoint/2010/main" val="3912544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Early adopter/fast adapter. </a:t>
            </a:r>
          </a:p>
          <a:p>
            <a:r>
              <a:rPr lang="en-US" altLang="zh-CN" sz="1200" b="0" kern="1200" dirty="0" smtClean="0">
                <a:solidFill>
                  <a:schemeClr val="tx1"/>
                </a:solidFill>
                <a:effectLst/>
                <a:latin typeface="+mn-lt"/>
                <a:ea typeface="+mn-ea"/>
                <a:cs typeface="+mn-cs"/>
              </a:rPr>
              <a:t>	You have an instinct for technologies and techniques, and you love trying things out. When given some- </a:t>
            </a:r>
            <a:endParaRPr lang="en-US" altLang="zh-CN" dirty="0" smtClean="0"/>
          </a:p>
          <a:p>
            <a:r>
              <a:rPr lang="en-US" altLang="zh-CN" sz="1200" kern="1200" dirty="0" smtClean="0">
                <a:solidFill>
                  <a:schemeClr val="tx1"/>
                </a:solidFill>
                <a:effectLst/>
                <a:latin typeface="+mn-lt"/>
                <a:ea typeface="+mn-ea"/>
                <a:cs typeface="+mn-cs"/>
              </a:rPr>
              <a:t>Prepared exclusively for Zach </a:t>
            </a:r>
            <a:endParaRPr lang="en-US" altLang="zh-CN" dirty="0" smtClean="0"/>
          </a:p>
          <a:p>
            <a:r>
              <a:rPr lang="en-US" altLang="zh-CN" sz="1200" b="0" kern="1200" dirty="0" smtClean="0">
                <a:solidFill>
                  <a:schemeClr val="tx1"/>
                </a:solidFill>
                <a:effectLst/>
                <a:latin typeface="+mn-lt"/>
                <a:ea typeface="+mn-ea"/>
                <a:cs typeface="+mn-cs"/>
              </a:rPr>
              <a:t>thing new, you can grasp it quickly and integrate it with the rest of your knowledge. Your confidence is born of experience. </a:t>
            </a:r>
          </a:p>
          <a:p>
            <a:endParaRPr lang="en-US" altLang="zh-CN" dirty="0" smtClean="0"/>
          </a:p>
          <a:p>
            <a:r>
              <a:rPr lang="en-US" altLang="zh-CN" sz="1200" kern="1200" dirty="0" smtClean="0">
                <a:solidFill>
                  <a:schemeClr val="tx1"/>
                </a:solidFill>
                <a:effectLst/>
                <a:latin typeface="+mn-lt"/>
                <a:ea typeface="+mn-ea"/>
                <a:cs typeface="+mn-cs"/>
              </a:rPr>
              <a:t>Inquisitive. </a:t>
            </a:r>
          </a:p>
          <a:p>
            <a:r>
              <a:rPr lang="en-US" altLang="zh-CN" sz="1200" b="0" kern="1200" dirty="0" smtClean="0">
                <a:solidFill>
                  <a:schemeClr val="tx1"/>
                </a:solidFill>
                <a:effectLst/>
                <a:latin typeface="+mn-lt"/>
                <a:ea typeface="+mn-ea"/>
                <a:cs typeface="+mn-cs"/>
              </a:rPr>
              <a:t>You tend to ask questions. </a:t>
            </a:r>
            <a:r>
              <a:rPr lang="en-US" altLang="zh-CN" sz="1200" b="0" i="1" kern="1200" dirty="0" smtClean="0">
                <a:solidFill>
                  <a:schemeClr val="tx1"/>
                </a:solidFill>
                <a:effectLst/>
                <a:latin typeface="+mn-lt"/>
                <a:ea typeface="+mn-ea"/>
                <a:cs typeface="+mn-cs"/>
              </a:rPr>
              <a:t>That’s neat—how did you do that? Did you have problems with that library? What’s this BeOS I’ve heard about? How are symbolic links implemented? </a:t>
            </a:r>
            <a:r>
              <a:rPr lang="en-US" altLang="zh-CN" sz="1200" b="0" kern="1200" dirty="0" smtClean="0">
                <a:solidFill>
                  <a:schemeClr val="tx1"/>
                </a:solidFill>
                <a:effectLst/>
                <a:latin typeface="+mn-lt"/>
                <a:ea typeface="+mn-ea"/>
                <a:cs typeface="+mn-cs"/>
              </a:rPr>
              <a:t>You are a pack rat for little facts, each of which may affect some decision years from now. </a:t>
            </a:r>
          </a:p>
          <a:p>
            <a:endParaRPr lang="en-US" altLang="zh-CN" dirty="0" smtClean="0"/>
          </a:p>
          <a:p>
            <a:r>
              <a:rPr lang="en-US" altLang="zh-CN" sz="1200" kern="1200" dirty="0" smtClean="0">
                <a:solidFill>
                  <a:schemeClr val="tx1"/>
                </a:solidFill>
                <a:effectLst/>
                <a:latin typeface="+mn-lt"/>
                <a:ea typeface="+mn-ea"/>
                <a:cs typeface="+mn-cs"/>
              </a:rPr>
              <a:t>Critical thinker.</a:t>
            </a:r>
          </a:p>
          <a:p>
            <a:r>
              <a:rPr lang="en-US" altLang="zh-CN" sz="1200" kern="1200" dirty="0" smtClean="0">
                <a:solidFill>
                  <a:schemeClr val="tx1"/>
                </a:solidFill>
                <a:effectLst/>
                <a:latin typeface="+mn-lt"/>
                <a:ea typeface="+mn-ea"/>
                <a:cs typeface="+mn-cs"/>
              </a:rPr>
              <a:t> </a:t>
            </a:r>
            <a:r>
              <a:rPr lang="en-US" altLang="zh-CN" sz="1200" b="0" kern="1200" dirty="0" smtClean="0">
                <a:solidFill>
                  <a:schemeClr val="tx1"/>
                </a:solidFill>
                <a:effectLst/>
                <a:latin typeface="+mn-lt"/>
                <a:ea typeface="+mn-ea"/>
                <a:cs typeface="+mn-cs"/>
              </a:rPr>
              <a:t>You rarely take things as given without first get- ting the facts. When colleagues say “because that’s the way it’s done,” or a vendor promises the solution to all your problems, you smell a challenge. </a:t>
            </a:r>
          </a:p>
          <a:p>
            <a:endParaRPr lang="en-US" altLang="zh-CN" dirty="0" smtClean="0"/>
          </a:p>
          <a:p>
            <a:r>
              <a:rPr lang="en-US" altLang="zh-CN" sz="1200" kern="1200" dirty="0" smtClean="0">
                <a:solidFill>
                  <a:schemeClr val="tx1"/>
                </a:solidFill>
                <a:effectLst/>
                <a:latin typeface="+mn-lt"/>
                <a:ea typeface="+mn-ea"/>
                <a:cs typeface="+mn-cs"/>
              </a:rPr>
              <a:t>Realistic. </a:t>
            </a:r>
          </a:p>
          <a:p>
            <a:r>
              <a:rPr lang="en-US" altLang="zh-CN" sz="1200" b="0" kern="1200" dirty="0" smtClean="0">
                <a:solidFill>
                  <a:schemeClr val="tx1"/>
                </a:solidFill>
                <a:effectLst/>
                <a:latin typeface="+mn-lt"/>
                <a:ea typeface="+mn-ea"/>
                <a:cs typeface="+mn-cs"/>
              </a:rPr>
              <a:t>You try to understand the underlying nature of each problem you face. This realism gives you a good feel for how </a:t>
            </a:r>
            <a:r>
              <a:rPr lang="en-US" altLang="zh-CN" sz="1200" b="0" kern="1200" dirty="0" err="1" smtClean="0">
                <a:solidFill>
                  <a:schemeClr val="tx1"/>
                </a:solidFill>
                <a:effectLst/>
                <a:latin typeface="+mn-lt"/>
                <a:ea typeface="+mn-ea"/>
                <a:cs typeface="+mn-cs"/>
              </a:rPr>
              <a:t>diffi</a:t>
            </a:r>
            <a:r>
              <a:rPr lang="en-US" altLang="zh-CN" sz="1200" b="0" kern="1200" dirty="0" smtClean="0">
                <a:solidFill>
                  <a:schemeClr val="tx1"/>
                </a:solidFill>
                <a:effectLst/>
                <a:latin typeface="+mn-lt"/>
                <a:ea typeface="+mn-ea"/>
                <a:cs typeface="+mn-cs"/>
              </a:rPr>
              <a:t>- cult things are, and how long things will take. Understanding for yourself that a process </a:t>
            </a:r>
            <a:r>
              <a:rPr lang="en-US" altLang="zh-CN" sz="1200" b="0" i="1" kern="1200" dirty="0" smtClean="0">
                <a:solidFill>
                  <a:schemeClr val="tx1"/>
                </a:solidFill>
                <a:effectLst/>
                <a:latin typeface="+mn-lt"/>
                <a:ea typeface="+mn-ea"/>
                <a:cs typeface="+mn-cs"/>
              </a:rPr>
              <a:t>should </a:t>
            </a:r>
            <a:r>
              <a:rPr lang="en-US" altLang="zh-CN" sz="1200" b="0" kern="1200" dirty="0" smtClean="0">
                <a:solidFill>
                  <a:schemeClr val="tx1"/>
                </a:solidFill>
                <a:effectLst/>
                <a:latin typeface="+mn-lt"/>
                <a:ea typeface="+mn-ea"/>
                <a:cs typeface="+mn-cs"/>
              </a:rPr>
              <a:t>be difficult or </a:t>
            </a:r>
            <a:r>
              <a:rPr lang="en-US" altLang="zh-CN" sz="1200" b="0" i="1" kern="1200" dirty="0" smtClean="0">
                <a:solidFill>
                  <a:schemeClr val="tx1"/>
                </a:solidFill>
                <a:effectLst/>
                <a:latin typeface="+mn-lt"/>
                <a:ea typeface="+mn-ea"/>
                <a:cs typeface="+mn-cs"/>
              </a:rPr>
              <a:t>will </a:t>
            </a:r>
            <a:r>
              <a:rPr lang="en-US" altLang="zh-CN" sz="1200" b="0" kern="1200" dirty="0" smtClean="0">
                <a:solidFill>
                  <a:schemeClr val="tx1"/>
                </a:solidFill>
                <a:effectLst/>
                <a:latin typeface="+mn-lt"/>
                <a:ea typeface="+mn-ea"/>
                <a:cs typeface="+mn-cs"/>
              </a:rPr>
              <a:t>take a while to complete gives you the stamina to keep at it. </a:t>
            </a:r>
          </a:p>
          <a:p>
            <a:endParaRPr lang="en-US" altLang="zh-CN" dirty="0" smtClean="0"/>
          </a:p>
          <a:p>
            <a:r>
              <a:rPr lang="en-US" altLang="zh-CN" sz="1200" kern="1200" dirty="0" smtClean="0">
                <a:solidFill>
                  <a:schemeClr val="tx1"/>
                </a:solidFill>
                <a:effectLst/>
                <a:latin typeface="+mn-lt"/>
                <a:ea typeface="+mn-ea"/>
                <a:cs typeface="+mn-cs"/>
              </a:rPr>
              <a:t>Jack of all trades.</a:t>
            </a:r>
          </a:p>
          <a:p>
            <a:r>
              <a:rPr lang="en-US" altLang="zh-CN" sz="1200" kern="1200" dirty="0" smtClean="0">
                <a:solidFill>
                  <a:schemeClr val="tx1"/>
                </a:solidFill>
                <a:effectLst/>
                <a:latin typeface="+mn-lt"/>
                <a:ea typeface="+mn-ea"/>
                <a:cs typeface="+mn-cs"/>
              </a:rPr>
              <a:t> </a:t>
            </a:r>
            <a:r>
              <a:rPr lang="en-US" altLang="zh-CN" sz="1200" b="0" kern="1200" dirty="0" smtClean="0">
                <a:solidFill>
                  <a:schemeClr val="tx1"/>
                </a:solidFill>
                <a:effectLst/>
                <a:latin typeface="+mn-lt"/>
                <a:ea typeface="+mn-ea"/>
                <a:cs typeface="+mn-cs"/>
              </a:rPr>
              <a:t>You try hard to be familiar with a broad range of technologies and environments, and you work to keep abreast of new developments. Although your current job may require you to be a specialist, you will always be able to move on to new areas and new challenges. </a:t>
            </a:r>
            <a:endParaRPr lang="en-US" altLang="zh-CN" dirty="0" smtClean="0"/>
          </a:p>
          <a:p>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8</a:t>
            </a:fld>
            <a:endParaRPr kumimoji="1" lang="zh-CN" altLang="en-US"/>
          </a:p>
        </p:txBody>
      </p:sp>
    </p:spTree>
    <p:extLst>
      <p:ext uri="{BB962C8B-B14F-4D97-AF65-F5344CB8AC3E}">
        <p14:creationId xmlns:p14="http://schemas.microsoft.com/office/powerpoint/2010/main" val="2063356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Tips</a:t>
            </a:r>
          </a:p>
          <a:p>
            <a:r>
              <a:rPr kumimoji="1" lang="en-US" altLang="zh-CN" dirty="0" smtClean="0"/>
              <a:t>2</a:t>
            </a:r>
            <a:r>
              <a:rPr kumimoji="1" lang="en-US" altLang="zh-CN" baseline="0" dirty="0" smtClean="0"/>
              <a:t>. Think about what you are doing while you are doing it</a:t>
            </a: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4. Talk about the exist windows(when/your action/what you can do to fix them)</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5. </a:t>
            </a:r>
            <a:r>
              <a:rPr lang="en-US" altLang="zh-CN" sz="1200" b="0" kern="1200" dirty="0" smtClean="0">
                <a:solidFill>
                  <a:schemeClr val="tx1"/>
                </a:solidFill>
                <a:effectLst/>
                <a:latin typeface="+mn-lt"/>
                <a:ea typeface="+mn-ea"/>
                <a:cs typeface="+mn-cs"/>
              </a:rPr>
              <a:t>Stone Soup</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0" kern="1200" dirty="0" smtClean="0">
                <a:solidFill>
                  <a:schemeClr val="tx1"/>
                </a:solidFill>
                <a:effectLst/>
                <a:latin typeface="+mn-lt"/>
                <a:ea typeface="+mn-ea"/>
                <a:cs typeface="+mn-cs"/>
              </a:rPr>
              <a:t>6.</a:t>
            </a:r>
            <a:r>
              <a:rPr lang="en-US" altLang="zh-CN" sz="1200" b="0" kern="1200" baseline="0" dirty="0" smtClean="0">
                <a:solidFill>
                  <a:schemeClr val="tx1"/>
                </a:solidFill>
                <a:effectLst/>
                <a:latin typeface="+mn-lt"/>
                <a:ea typeface="+mn-ea"/>
                <a:cs typeface="+mn-cs"/>
              </a:rPr>
              <a:t> </a:t>
            </a:r>
            <a:r>
              <a:rPr lang="en-US" altLang="zh-CN" sz="1200" b="0" kern="1200" dirty="0" smtClean="0">
                <a:solidFill>
                  <a:schemeClr val="tx1"/>
                </a:solidFill>
                <a:effectLst/>
                <a:latin typeface="+mn-lt"/>
                <a:ea typeface="+mn-ea"/>
                <a:cs typeface="+mn-cs"/>
              </a:rPr>
              <a:t>Boiled Frogs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b="0" kern="1200" dirty="0" smtClean="0">
                <a:solidFill>
                  <a:schemeClr val="tx1"/>
                </a:solidFill>
                <a:effectLst/>
                <a:latin typeface="+mn-lt"/>
                <a:ea typeface="+mn-ea"/>
                <a:cs typeface="+mn-cs"/>
              </a:rPr>
              <a:t>7. If you give your users something to play with early, their feedback will often lead you to a better eventual solution </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t>8. </a:t>
            </a:r>
            <a:r>
              <a:rPr lang="en-US" altLang="zh-CN" sz="1200" kern="1200" dirty="0" smtClean="0">
                <a:solidFill>
                  <a:schemeClr val="tx1"/>
                </a:solidFill>
                <a:effectLst/>
                <a:latin typeface="+mn-lt"/>
                <a:ea typeface="+mn-ea"/>
                <a:cs typeface="+mn-cs"/>
              </a:rPr>
              <a:t>Learn at least one new language every year.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Read a technical book each quarter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Read nontechnical books, too.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Take classes.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Participate in local user groups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Experiment with different environments.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Stay current (</a:t>
            </a:r>
            <a:r>
              <a:rPr lang="zh-CN" altLang="en-US" sz="1200" kern="1200" dirty="0" smtClean="0">
                <a:solidFill>
                  <a:schemeClr val="tx1"/>
                </a:solidFill>
                <a:effectLst/>
                <a:latin typeface="+mn-lt"/>
                <a:ea typeface="+mn-ea"/>
                <a:cs typeface="+mn-cs"/>
              </a:rPr>
              <a:t>更上潮流，</a:t>
            </a: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订阅一些杂志和其他技术刊物</a:t>
            </a:r>
            <a:r>
              <a:rPr lang="en-US" altLang="zh-CN" sz="1200" kern="1200" dirty="0" smtClean="0">
                <a:solidFill>
                  <a:schemeClr val="tx1"/>
                </a:solidFill>
                <a:effectLst/>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Get wired </a:t>
            </a:r>
            <a:r>
              <a:rPr lang="zh-CN" altLang="en-US" sz="1200" kern="1200" dirty="0" smtClean="0">
                <a:solidFill>
                  <a:schemeClr val="tx1"/>
                </a:solidFill>
                <a:effectLst/>
                <a:latin typeface="+mn-lt"/>
                <a:ea typeface="+mn-ea"/>
                <a:cs typeface="+mn-cs"/>
              </a:rPr>
              <a:t>（多逛逛论坛／看论文／浏览商业站点）</a:t>
            </a:r>
            <a:endParaRPr lang="en-US" altLang="zh-CN" dirty="0" smtClean="0"/>
          </a:p>
          <a:p>
            <a:r>
              <a:rPr kumimoji="1" lang="en-US" altLang="zh-CN" dirty="0" smtClean="0"/>
              <a:t>9.</a:t>
            </a:r>
            <a:r>
              <a:rPr kumimoji="1" lang="en-US" altLang="zh-CN" baseline="0" dirty="0" smtClean="0"/>
              <a:t> </a:t>
            </a:r>
            <a:r>
              <a:rPr kumimoji="1" lang="zh-CN" altLang="en-US" baseline="0" dirty="0" smtClean="0"/>
              <a:t>批判性的思考问题，</a:t>
            </a:r>
            <a:r>
              <a:rPr kumimoji="1" lang="en-US" altLang="zh-CN" baseline="0" dirty="0" smtClean="0"/>
              <a:t> </a:t>
            </a:r>
            <a:r>
              <a:rPr kumimoji="1" lang="zh-CN" altLang="en-US" baseline="0" dirty="0" smtClean="0"/>
              <a:t>确保你听到的和都到的是准确的</a:t>
            </a:r>
            <a:r>
              <a:rPr kumimoji="1" lang="en-US" altLang="zh-CN" baseline="0" dirty="0" smtClean="0"/>
              <a:t>, Unix </a:t>
            </a:r>
            <a:r>
              <a:rPr kumimoji="1" lang="en-US" altLang="zh-CN" baseline="0" dirty="0" err="1" smtClean="0"/>
              <a:t>vs</a:t>
            </a:r>
            <a:r>
              <a:rPr kumimoji="1" lang="en-US" altLang="zh-CN" baseline="0" dirty="0" smtClean="0"/>
              <a:t> Windows</a:t>
            </a:r>
          </a:p>
          <a:p>
            <a:r>
              <a:rPr kumimoji="1" lang="zh-CN" altLang="zh-CN" baseline="0" dirty="0" smtClean="0"/>
              <a:t>1</a:t>
            </a:r>
            <a:r>
              <a:rPr kumimoji="1" lang="en-US" altLang="zh-CN" baseline="0" dirty="0" smtClean="0"/>
              <a:t>0.</a:t>
            </a:r>
            <a:r>
              <a:rPr kumimoji="1" lang="zh-CN" altLang="en-US" baseline="0" dirty="0" smtClean="0"/>
              <a:t>注重交流</a:t>
            </a:r>
            <a:r>
              <a:rPr kumimoji="1" lang="en-US" altLang="zh-CN" baseline="0" dirty="0" smtClean="0"/>
              <a:t> </a:t>
            </a:r>
            <a:r>
              <a:rPr kumimoji="1" lang="zh-CN" altLang="en-US" baseline="0" dirty="0" smtClean="0"/>
              <a:t>（如何提问题，</a:t>
            </a:r>
            <a:r>
              <a:rPr kumimoji="1" lang="en-US" altLang="zh-CN" baseline="0" dirty="0" smtClean="0"/>
              <a:t> </a:t>
            </a:r>
            <a:r>
              <a:rPr kumimoji="1" lang="zh-CN" altLang="en-US" baseline="0" dirty="0" smtClean="0"/>
              <a:t>如何写一份好的邮件）</a:t>
            </a:r>
            <a:endParaRPr kumimoji="1" lang="zh-CN" alt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   </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dirty="0" smtClean="0"/>
              <a:t>   </a:t>
            </a:r>
          </a:p>
          <a:p>
            <a:endParaRPr kumimoji="1" lang="zh-CN" altLang="en-US" dirty="0"/>
          </a:p>
        </p:txBody>
      </p:sp>
      <p:sp>
        <p:nvSpPr>
          <p:cNvPr id="4" name="幻灯片编号占位符 3"/>
          <p:cNvSpPr>
            <a:spLocks noGrp="1"/>
          </p:cNvSpPr>
          <p:nvPr>
            <p:ph type="sldNum" sz="quarter" idx="10"/>
          </p:nvPr>
        </p:nvSpPr>
        <p:spPr/>
        <p:txBody>
          <a:bodyPr/>
          <a:lstStyle/>
          <a:p>
            <a:fld id="{B9929A1A-821D-0B47-85E4-771356FF7D88}" type="slidenum">
              <a:rPr kumimoji="1" lang="zh-CN" altLang="en-US" smtClean="0"/>
              <a:t>9</a:t>
            </a:fld>
            <a:endParaRPr kumimoji="1" lang="zh-CN" altLang="en-US"/>
          </a:p>
        </p:txBody>
      </p:sp>
    </p:spTree>
    <p:extLst>
      <p:ext uri="{BB962C8B-B14F-4D97-AF65-F5344CB8AC3E}">
        <p14:creationId xmlns:p14="http://schemas.microsoft.com/office/powerpoint/2010/main" val="4225669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8" name="TextBox 7"/>
          <p:cNvSpPr txBox="1"/>
          <p:nvPr/>
        </p:nvSpPr>
        <p:spPr>
          <a:xfrm>
            <a:off x="1828800" y="3159760"/>
            <a:ext cx="457200" cy="1034129"/>
          </a:xfrm>
          <a:prstGeom prst="rect">
            <a:avLst/>
          </a:prstGeom>
          <a:noFill/>
        </p:spPr>
        <p:txBody>
          <a:bodyPr wrap="square" lIns="0" tIns="9144" rIns="0" bIns="9144" rtlCol="0" anchor="ctr"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2" name="Title 1"/>
          <p:cNvSpPr>
            <a:spLocks noGrp="1"/>
          </p:cNvSpPr>
          <p:nvPr>
            <p:ph type="ctrTitle"/>
          </p:nvPr>
        </p:nvSpPr>
        <p:spPr>
          <a:xfrm>
            <a:off x="777240" y="1219200"/>
            <a:ext cx="7543800" cy="2152650"/>
          </a:xfrm>
        </p:spPr>
        <p:txBody>
          <a:bodyPr>
            <a:noAutofit/>
          </a:bodyPr>
          <a:lstStyle>
            <a:lvl1pPr>
              <a:defRPr sz="6000">
                <a:solidFill>
                  <a:schemeClr val="tx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133600" y="3375491"/>
            <a:ext cx="6172200" cy="685800"/>
          </a:xfrm>
        </p:spPr>
        <p:txBody>
          <a:bodyPr anchor="ct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5" name="Date Placeholder 14"/>
          <p:cNvSpPr>
            <a:spLocks noGrp="1"/>
          </p:cNvSpPr>
          <p:nvPr>
            <p:ph type="dt" sz="half" idx="10"/>
          </p:nvPr>
        </p:nvSpPr>
        <p:spPr/>
        <p:txBody>
          <a:bodyPr/>
          <a:lstStyle/>
          <a:p>
            <a:fld id="{2069C06D-4ED8-42C6-905D-CA84CA1B6CBF}" type="datetime2">
              <a:rPr lang="en-US" smtClean="0"/>
              <a:t>2014年10月23日星期四</a:t>
            </a:fld>
            <a:endParaRPr lang="en-US" dirty="0"/>
          </a:p>
        </p:txBody>
      </p:sp>
      <p:sp>
        <p:nvSpPr>
          <p:cNvPr id="16" name="Slide Number Placeholder 15"/>
          <p:cNvSpPr>
            <a:spLocks noGrp="1"/>
          </p:cNvSpPr>
          <p:nvPr>
            <p:ph type="sldNum" sz="quarter" idx="11"/>
          </p:nvPr>
        </p:nvSpPr>
        <p:spPr/>
        <p:txBody>
          <a:bodyPr/>
          <a:lstStyle/>
          <a:p>
            <a:fld id="{1789C0F2-17E0-497A-9BBE-0C73201AAFE3}" type="slidenum">
              <a:rPr lang="en-US" smtClean="0"/>
              <a:pPr/>
              <a:t>‹#›</a:t>
            </a:fld>
            <a:endParaRPr lang="en-US" dirty="0"/>
          </a:p>
        </p:txBody>
      </p:sp>
      <p:sp>
        <p:nvSpPr>
          <p:cNvPr id="17" name="Footer Placeholder 16"/>
          <p:cNvSpPr>
            <a:spLocks noGrp="1"/>
          </p:cNvSpPr>
          <p:nvPr>
            <p:ph type="ftr" sz="quarter" idx="12"/>
          </p:nvPr>
        </p:nvSpPr>
        <p:spPr/>
        <p:txBody>
          <a:bodyPr/>
          <a:lstStyle/>
          <a:p>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133600" y="685801"/>
            <a:ext cx="5791200" cy="3505199"/>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A56EEE0E-EDB0-4D84-86B0-50833DF22902}" type="datetime2">
              <a:rPr lang="en-US" smtClean="0"/>
              <a:t>2014年10月23日星期四</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09600" y="609601"/>
            <a:ext cx="2133600" cy="5181600"/>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895600" y="685801"/>
            <a:ext cx="5029200" cy="4572000"/>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114372C-B5AB-4C39-B273-B99224EB4DD5}" type="datetime2">
              <a:rPr lang="en-US" smtClean="0"/>
              <a:t>2014年10月23日星期四</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13" name="Title 12"/>
          <p:cNvSpPr>
            <a:spLocks noGrp="1"/>
          </p:cNvSpPr>
          <p:nvPr>
            <p:ph type="title"/>
          </p:nvPr>
        </p:nvSpPr>
        <p:spPr/>
        <p:txBody>
          <a:bodyPr/>
          <a:lstStyle/>
          <a:p>
            <a:r>
              <a:rPr lang="zh-CN" altLang="en-US" smtClean="0"/>
              <a:t>单击此处编辑母版标题样式</a:t>
            </a:r>
            <a:endParaRPr lang="en-US"/>
          </a:p>
        </p:txBody>
      </p:sp>
      <p:sp>
        <p:nvSpPr>
          <p:cNvPr id="14" name="Date Placeholder 13"/>
          <p:cNvSpPr>
            <a:spLocks noGrp="1"/>
          </p:cNvSpPr>
          <p:nvPr>
            <p:ph type="dt" sz="half" idx="10"/>
          </p:nvPr>
        </p:nvSpPr>
        <p:spPr/>
        <p:txBody>
          <a:bodyPr/>
          <a:lstStyle/>
          <a:p>
            <a:fld id="{14CB1CAA-32CD-4B55-B92A-B8F0843CACF4}" type="datetime2">
              <a:rPr lang="en-US" smtClean="0"/>
              <a:t>2014年10月23日星期四</a:t>
            </a:fld>
            <a:endParaRPr lang="en-US" dirty="0"/>
          </a:p>
        </p:txBody>
      </p:sp>
      <p:sp>
        <p:nvSpPr>
          <p:cNvPr id="15" name="Slide Number Placeholder 14"/>
          <p:cNvSpPr>
            <a:spLocks noGrp="1"/>
          </p:cNvSpPr>
          <p:nvPr>
            <p:ph type="sldNum" sz="quarter" idx="11"/>
          </p:nvPr>
        </p:nvSpPr>
        <p:spPr/>
        <p:txBody>
          <a:bodyPr/>
          <a:lstStyle/>
          <a:p>
            <a:fld id="{1789C0F2-17E0-497A-9BBE-0C73201AAFE3}"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TextBox 7"/>
          <p:cNvSpPr txBox="1"/>
          <p:nvPr/>
        </p:nvSpPr>
        <p:spPr>
          <a:xfrm>
            <a:off x="4267200" y="4074497"/>
            <a:ext cx="457200" cy="1015663"/>
          </a:xfrm>
          <a:prstGeom prst="rect">
            <a:avLst/>
          </a:prstGeom>
          <a:noFill/>
        </p:spPr>
        <p:txBody>
          <a:bodyPr wrap="square" lIns="0" tIns="0" rIns="0" bIns="0" rtlCol="0" anchor="t"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3" name="Text Placeholder 2"/>
          <p:cNvSpPr>
            <a:spLocks noGrp="1"/>
          </p:cNvSpPr>
          <p:nvPr>
            <p:ph type="body" idx="1"/>
          </p:nvPr>
        </p:nvSpPr>
        <p:spPr>
          <a:xfrm>
            <a:off x="4572000" y="4267368"/>
            <a:ext cx="3733800" cy="731520"/>
          </a:xfrm>
        </p:spPr>
        <p:txBody>
          <a:bodyPr anchor="ctr">
            <a:normAutofit/>
          </a:bodyPr>
          <a:lstStyle>
            <a:lvl1pPr marL="0" indent="0">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12" name="Date Placeholder 11"/>
          <p:cNvSpPr>
            <a:spLocks noGrp="1"/>
          </p:cNvSpPr>
          <p:nvPr>
            <p:ph type="dt" sz="half" idx="10"/>
          </p:nvPr>
        </p:nvSpPr>
        <p:spPr/>
        <p:txBody>
          <a:bodyPr/>
          <a:lstStyle/>
          <a:p>
            <a:fld id="{3AD8CDC4-3D19-4983-B478-82F6B8E5AB66}" type="datetime2">
              <a:rPr lang="en-US" smtClean="0"/>
              <a:t>2014年10月23日星期四</a:t>
            </a:fld>
            <a:endParaRPr lang="en-US" dirty="0"/>
          </a:p>
        </p:txBody>
      </p:sp>
      <p:sp>
        <p:nvSpPr>
          <p:cNvPr id="13" name="Slide Number Placeholder 12"/>
          <p:cNvSpPr>
            <a:spLocks noGrp="1"/>
          </p:cNvSpPr>
          <p:nvPr>
            <p:ph type="sldNum" sz="quarter" idx="11"/>
          </p:nvPr>
        </p:nvSpPr>
        <p:spPr/>
        <p:txBody>
          <a:bodyPr/>
          <a:lstStyle/>
          <a:p>
            <a:fld id="{1789C0F2-17E0-497A-9BBE-0C73201AAFE3}" type="slidenum">
              <a:rPr lang="en-US" smtClean="0"/>
              <a:pPr/>
              <a:t>‹#›</a:t>
            </a:fld>
            <a:endParaRPr lang="en-US" dirty="0"/>
          </a:p>
        </p:txBody>
      </p:sp>
      <p:sp>
        <p:nvSpPr>
          <p:cNvPr id="14" name="Footer Placeholder 13"/>
          <p:cNvSpPr>
            <a:spLocks noGrp="1"/>
          </p:cNvSpPr>
          <p:nvPr>
            <p:ph type="ftr" sz="quarter" idx="12"/>
          </p:nvPr>
        </p:nvSpPr>
        <p:spPr/>
        <p:txBody>
          <a:bodyPr/>
          <a:lstStyle/>
          <a:p>
            <a:endParaRPr lang="en-US" dirty="0"/>
          </a:p>
        </p:txBody>
      </p:sp>
      <p:sp>
        <p:nvSpPr>
          <p:cNvPr id="4" name="Title 3"/>
          <p:cNvSpPr>
            <a:spLocks noGrp="1"/>
          </p:cNvSpPr>
          <p:nvPr>
            <p:ph type="title"/>
          </p:nvPr>
        </p:nvSpPr>
        <p:spPr>
          <a:xfrm>
            <a:off x="2286000" y="1905000"/>
            <a:ext cx="6035040" cy="2350008"/>
          </a:xfrm>
        </p:spPr>
        <p:txBody>
          <a:bodyPr/>
          <a:lstStyle>
            <a:lvl1pPr marL="0" algn="l" defTabSz="914400" rtl="0" eaLnBrk="1" latinLnBrk="0" hangingPunct="1">
              <a:spcBef>
                <a:spcPct val="0"/>
              </a:spcBef>
              <a:buNone/>
              <a:defRPr lang="en-US" sz="5400" b="0" kern="1200" cap="none" dirty="0" smtClean="0">
                <a:solidFill>
                  <a:schemeClr val="tx1"/>
                </a:solidFill>
                <a:effectLst>
                  <a:outerShdw blurRad="38100" dist="38100" dir="2700000" algn="tl">
                    <a:srgbClr val="000000">
                      <a:alpha val="43137"/>
                    </a:srgbClr>
                  </a:outerShdw>
                </a:effectLst>
                <a:latin typeface="+mj-lt"/>
                <a:ea typeface="+mj-ea"/>
                <a:cs typeface="+mj-cs"/>
              </a:defRPr>
            </a:lvl1pPr>
          </a:lstStyle>
          <a:p>
            <a:r>
              <a:rPr lang="zh-CN" altLang="en-US" smtClean="0"/>
              <a:t>单击此处编辑母版标题样式</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84B82477-D5D3-4181-8C11-75D0F2433A87}" type="datetime2">
              <a:rPr lang="en-US" smtClean="0"/>
              <a:t>2014年10月23日星期四</a:t>
            </a:fld>
            <a:endParaRPr lang="en-US" dirty="0"/>
          </a:p>
        </p:txBody>
      </p:sp>
      <p:sp>
        <p:nvSpPr>
          <p:cNvPr id="9" name="Slide Number Placeholder 8"/>
          <p:cNvSpPr>
            <a:spLocks noGrp="1"/>
          </p:cNvSpPr>
          <p:nvPr>
            <p:ph type="sldNum" sz="quarter" idx="11"/>
          </p:nvPr>
        </p:nvSpPr>
        <p:spPr/>
        <p:txBody>
          <a:bodyPr/>
          <a:lstStyle/>
          <a:p>
            <a:fld id="{1789C0F2-17E0-497A-9BBE-0C73201AAFE3}" type="slidenum">
              <a:rPr lang="en-US" smtClean="0"/>
              <a:pPr/>
              <a:t>‹#›</a:t>
            </a:fld>
            <a:endParaRPr lang="en-US" dirty="0"/>
          </a:p>
        </p:txBody>
      </p:sp>
      <p:sp>
        <p:nvSpPr>
          <p:cNvPr id="10" name="Footer Placeholder 9"/>
          <p:cNvSpPr>
            <a:spLocks noGrp="1"/>
          </p:cNvSpPr>
          <p:nvPr>
            <p:ph type="ftr" sz="quarter" idx="12"/>
          </p:nvPr>
        </p:nvSpPr>
        <p:spPr/>
        <p:txBody>
          <a:bodyPr/>
          <a:lstStyle/>
          <a:p>
            <a:endParaRPr lang="en-US" dirty="0"/>
          </a:p>
        </p:txBody>
      </p:sp>
      <p:sp>
        <p:nvSpPr>
          <p:cNvPr id="11" name="Title 10"/>
          <p:cNvSpPr>
            <a:spLocks noGrp="1"/>
          </p:cNvSpPr>
          <p:nvPr>
            <p:ph type="title"/>
          </p:nvPr>
        </p:nvSpPr>
        <p:spPr/>
        <p:txBody>
          <a:bodyPr/>
          <a:lstStyle/>
          <a:p>
            <a:r>
              <a:rPr lang="zh-CN" altLang="en-US" smtClean="0"/>
              <a:t>单击此处编辑母版标题样式</a:t>
            </a:r>
            <a:endParaRPr lang="en-US" dirty="0"/>
          </a:p>
        </p:txBody>
      </p:sp>
      <p:sp>
        <p:nvSpPr>
          <p:cNvPr id="5" name="Content Placeholder 4"/>
          <p:cNvSpPr>
            <a:spLocks noGrp="1"/>
          </p:cNvSpPr>
          <p:nvPr>
            <p:ph sz="quarter" idx="13"/>
          </p:nvPr>
        </p:nvSpPr>
        <p:spPr>
          <a:xfrm>
            <a:off x="1344168" y="658368"/>
            <a:ext cx="3273552" cy="34290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Content Placeholder 6"/>
          <p:cNvSpPr>
            <a:spLocks noGrp="1"/>
          </p:cNvSpPr>
          <p:nvPr>
            <p:ph sz="quarter" idx="14"/>
          </p:nvPr>
        </p:nvSpPr>
        <p:spPr>
          <a:xfrm>
            <a:off x="5029200" y="658368"/>
            <a:ext cx="3273552" cy="3432175"/>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4112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344168" y="1371600"/>
            <a:ext cx="3276600"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02920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029200" y="1371600"/>
            <a:ext cx="3273552"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13" name="TextBox 12"/>
          <p:cNvSpPr txBox="1"/>
          <p:nvPr/>
        </p:nvSpPr>
        <p:spPr>
          <a:xfrm>
            <a:off x="105664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8" name="TextBox 17"/>
          <p:cNvSpPr txBox="1"/>
          <p:nvPr/>
        </p:nvSpPr>
        <p:spPr>
          <a:xfrm>
            <a:off x="478028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2" name="Title 11"/>
          <p:cNvSpPr>
            <a:spLocks noGrp="1"/>
          </p:cNvSpPr>
          <p:nvPr>
            <p:ph type="title"/>
          </p:nvPr>
        </p:nvSpPr>
        <p:spPr/>
        <p:txBody>
          <a:bodyPr/>
          <a:lstStyle/>
          <a:p>
            <a:r>
              <a:rPr lang="zh-CN" altLang="en-US" smtClean="0"/>
              <a:t>单击此处编辑母版标题样式</a:t>
            </a:r>
            <a:endParaRPr lang="en-US" dirty="0"/>
          </a:p>
        </p:txBody>
      </p:sp>
      <p:sp>
        <p:nvSpPr>
          <p:cNvPr id="14" name="Date Placeholder 13"/>
          <p:cNvSpPr>
            <a:spLocks noGrp="1"/>
          </p:cNvSpPr>
          <p:nvPr>
            <p:ph type="dt" sz="half" idx="10"/>
          </p:nvPr>
        </p:nvSpPr>
        <p:spPr/>
        <p:txBody>
          <a:bodyPr/>
          <a:lstStyle/>
          <a:p>
            <a:fld id="{213E253B-1893-4367-8BAE-DF4BC10DC578}" type="datetime2">
              <a:rPr lang="en-US" smtClean="0"/>
              <a:t>2014年10月23日星期四</a:t>
            </a:fld>
            <a:endParaRPr lang="en-US" dirty="0"/>
          </a:p>
        </p:txBody>
      </p:sp>
      <p:sp>
        <p:nvSpPr>
          <p:cNvPr id="15" name="Slide Number Placeholder 14"/>
          <p:cNvSpPr>
            <a:spLocks noGrp="1"/>
          </p:cNvSpPr>
          <p:nvPr>
            <p:ph type="sldNum" sz="quarter" idx="11"/>
          </p:nvPr>
        </p:nvSpPr>
        <p:spPr/>
        <p:txBody>
          <a:bodyPr/>
          <a:lstStyle/>
          <a:p>
            <a:fld id="{1789C0F2-17E0-497A-9BBE-0C73201AAFE3}"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smtClean="0"/>
              <a:t>单击此处编辑母版标题样式</a:t>
            </a:r>
            <a:endParaRPr lang="en-US"/>
          </a:p>
        </p:txBody>
      </p:sp>
      <p:sp>
        <p:nvSpPr>
          <p:cNvPr id="7" name="Date Placeholder 6"/>
          <p:cNvSpPr>
            <a:spLocks noGrp="1"/>
          </p:cNvSpPr>
          <p:nvPr>
            <p:ph type="dt" sz="half" idx="10"/>
          </p:nvPr>
        </p:nvSpPr>
        <p:spPr/>
        <p:txBody>
          <a:bodyPr/>
          <a:lstStyle/>
          <a:p>
            <a:fld id="{8B62300D-25B3-4603-86C9-4CB776489F00}" type="datetime2">
              <a:rPr lang="en-US" smtClean="0"/>
              <a:t>2014年10月23日星期四</a:t>
            </a:fld>
            <a:endParaRPr lang="en-US" dirty="0"/>
          </a:p>
        </p:txBody>
      </p:sp>
      <p:sp>
        <p:nvSpPr>
          <p:cNvPr id="8" name="Slide Number Placeholder 7"/>
          <p:cNvSpPr>
            <a:spLocks noGrp="1"/>
          </p:cNvSpPr>
          <p:nvPr>
            <p:ph type="sldNum" sz="quarter" idx="11"/>
          </p:nvPr>
        </p:nvSpPr>
        <p:spPr/>
        <p:txBody>
          <a:bodyPr/>
          <a:lstStyle/>
          <a:p>
            <a:fld id="{1789C0F2-17E0-497A-9BBE-0C73201AAFE3}"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6314AD9-FCC8-48B7-B85B-012A91320DFF}" type="datetime2">
              <a:rPr lang="en-US" smtClean="0"/>
              <a:t>2014年10月23日星期四</a:t>
            </a:fld>
            <a:endParaRPr lang="en-US" dirty="0"/>
          </a:p>
        </p:txBody>
      </p:sp>
      <p:sp>
        <p:nvSpPr>
          <p:cNvPr id="6" name="Slide Number Placeholder 5"/>
          <p:cNvSpPr>
            <a:spLocks noGrp="1"/>
          </p:cNvSpPr>
          <p:nvPr>
            <p:ph type="sldNum" sz="quarter" idx="11"/>
          </p:nvPr>
        </p:nvSpPr>
        <p:spPr/>
        <p:txBody>
          <a:bodyPr/>
          <a:lstStyle/>
          <a:p>
            <a:fld id="{1789C0F2-17E0-497A-9BBE-0C73201AAFE3}" type="slidenum">
              <a:rPr lang="en-US" smtClean="0"/>
              <a:pPr/>
              <a:t>‹#›</a:t>
            </a:fld>
            <a:endParaRPr lang="en-US" dirty="0"/>
          </a:p>
        </p:txBody>
      </p:sp>
      <p:sp>
        <p:nvSpPr>
          <p:cNvPr id="7" name="Footer Placeholder 6"/>
          <p:cNvSpPr>
            <a:spLocks noGrp="1"/>
          </p:cNvSpPr>
          <p:nvPr>
            <p:ph type="ftr" sz="quarter" idx="12"/>
          </p:nvPr>
        </p:nvSpPr>
        <p:spPr/>
        <p:txBody>
          <a:body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9" name="TextBox 8"/>
          <p:cNvSpPr txBox="1"/>
          <p:nvPr/>
        </p:nvSpPr>
        <p:spPr>
          <a:xfrm>
            <a:off x="5328920" y="1774588"/>
            <a:ext cx="457200" cy="1231106"/>
          </a:xfrm>
          <a:prstGeom prst="rect">
            <a:avLst/>
          </a:prstGeom>
          <a:noFill/>
        </p:spPr>
        <p:txBody>
          <a:bodyPr wrap="square" lIns="0" tIns="0" rIns="0" bIns="0" rtlCol="0" anchor="t" anchorCtr="0">
            <a:spAutoFit/>
          </a:bodyPr>
          <a:lstStyle/>
          <a:p>
            <a:r>
              <a:rPr lang="en-US" sz="8000" dirty="0" smtClean="0">
                <a:effectLst>
                  <a:outerShdw blurRad="38100" dist="38100" dir="2700000" algn="tl">
                    <a:srgbClr val="000000">
                      <a:alpha val="43137"/>
                    </a:srgbClr>
                  </a:outerShdw>
                </a:effectLst>
                <a:latin typeface="+mn-lt"/>
              </a:rPr>
              <a:t>{</a:t>
            </a:r>
            <a:endParaRPr lang="en-US" sz="8000" dirty="0">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838200" y="685801"/>
            <a:ext cx="4343400" cy="3429000"/>
          </a:xfrm>
        </p:spPr>
        <p:txBody>
          <a:bodyPr anchor="ct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5715000" y="685801"/>
            <a:ext cx="2590800" cy="3429000"/>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5" name="Date Placeholder 14"/>
          <p:cNvSpPr>
            <a:spLocks noGrp="1"/>
          </p:cNvSpPr>
          <p:nvPr>
            <p:ph type="dt" sz="half" idx="10"/>
          </p:nvPr>
        </p:nvSpPr>
        <p:spPr/>
        <p:txBody>
          <a:bodyPr/>
          <a:lstStyle/>
          <a:p>
            <a:fld id="{3182DC50-D5DB-4F94-B367-9876CD2C4012}" type="datetime2">
              <a:rPr lang="en-US" smtClean="0"/>
              <a:t>2014年10月23日星期四</a:t>
            </a:fld>
            <a:endParaRPr lang="en-US" dirty="0"/>
          </a:p>
        </p:txBody>
      </p:sp>
      <p:sp>
        <p:nvSpPr>
          <p:cNvPr id="16" name="Slide Number Placeholder 15"/>
          <p:cNvSpPr>
            <a:spLocks noGrp="1"/>
          </p:cNvSpPr>
          <p:nvPr>
            <p:ph type="sldNum" sz="quarter" idx="11"/>
          </p:nvPr>
        </p:nvSpPr>
        <p:spPr/>
        <p:txBody>
          <a:bodyPr/>
          <a:lstStyle/>
          <a:p>
            <a:fld id="{1789C0F2-17E0-497A-9BBE-0C73201AAFE3}" type="slidenum">
              <a:rPr lang="en-US" smtClean="0"/>
              <a:pPr/>
              <a:t>‹#›</a:t>
            </a:fld>
            <a:endParaRPr lang="en-US" dirty="0"/>
          </a:p>
        </p:txBody>
      </p:sp>
      <p:sp>
        <p:nvSpPr>
          <p:cNvPr id="17" name="Footer Placeholder 16"/>
          <p:cNvSpPr>
            <a:spLocks noGrp="1"/>
          </p:cNvSpPr>
          <p:nvPr>
            <p:ph type="ftr" sz="quarter" idx="12"/>
          </p:nvPr>
        </p:nvSpPr>
        <p:spPr/>
        <p:txBody>
          <a:bodyPr/>
          <a:lstStyle/>
          <a:p>
            <a:endParaRPr lang="en-US" dirty="0"/>
          </a:p>
        </p:txBody>
      </p:sp>
      <p:sp>
        <p:nvSpPr>
          <p:cNvPr id="18" name="Title 17"/>
          <p:cNvSpPr>
            <a:spLocks noGrp="1"/>
          </p:cNvSpPr>
          <p:nvPr>
            <p:ph type="title"/>
          </p:nvPr>
        </p:nvSpPr>
        <p:spPr/>
        <p:txBody>
          <a:bodyPr/>
          <a:lstStyle/>
          <a:p>
            <a:r>
              <a:rPr lang="zh-CN" altLang="en-US" smtClean="0"/>
              <a:t>单击此处编辑母版标题样式</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219200" y="612775"/>
            <a:ext cx="6705600" cy="2546985"/>
          </a:xfrm>
          <a:effectLst>
            <a:outerShdw blurRad="152400" dist="317500" dir="5400000" sx="90000" sy="-19000" rotWithShape="0">
              <a:prstClr val="black">
                <a:alpha val="15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a:p>
        </p:txBody>
      </p:sp>
      <p:sp>
        <p:nvSpPr>
          <p:cNvPr id="4" name="Text Placeholder 3"/>
          <p:cNvSpPr>
            <a:spLocks noGrp="1"/>
          </p:cNvSpPr>
          <p:nvPr>
            <p:ph type="body" sz="half" idx="2"/>
          </p:nvPr>
        </p:nvSpPr>
        <p:spPr>
          <a:xfrm>
            <a:off x="2743200" y="3453047"/>
            <a:ext cx="5029200" cy="720804"/>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TextBox 8"/>
          <p:cNvSpPr txBox="1"/>
          <p:nvPr/>
        </p:nvSpPr>
        <p:spPr>
          <a:xfrm>
            <a:off x="2435352" y="3331464"/>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1" name="Title 10"/>
          <p:cNvSpPr>
            <a:spLocks noGrp="1"/>
          </p:cNvSpPr>
          <p:nvPr>
            <p:ph type="title"/>
          </p:nvPr>
        </p:nvSpPr>
        <p:spPr/>
        <p:txBody>
          <a:bodyPr/>
          <a:lstStyle/>
          <a:p>
            <a:r>
              <a:rPr lang="zh-CN" altLang="en-US" smtClean="0"/>
              <a:t>单击此处编辑母版标题样式</a:t>
            </a:r>
            <a:endParaRPr lang="en-US"/>
          </a:p>
        </p:txBody>
      </p:sp>
      <p:sp>
        <p:nvSpPr>
          <p:cNvPr id="13" name="Date Placeholder 12"/>
          <p:cNvSpPr>
            <a:spLocks noGrp="1"/>
          </p:cNvSpPr>
          <p:nvPr>
            <p:ph type="dt" sz="half" idx="10"/>
          </p:nvPr>
        </p:nvSpPr>
        <p:spPr/>
        <p:txBody>
          <a:bodyPr/>
          <a:lstStyle/>
          <a:p>
            <a:fld id="{292EB412-E790-42EA-81FE-2925D3A43D91}" type="datetime2">
              <a:rPr lang="en-US" smtClean="0"/>
              <a:t>2014年10月23日星期四</a:t>
            </a:fld>
            <a:endParaRPr lang="en-US" dirty="0"/>
          </a:p>
        </p:txBody>
      </p:sp>
      <p:sp>
        <p:nvSpPr>
          <p:cNvPr id="14" name="Slide Number Placeholder 13"/>
          <p:cNvSpPr>
            <a:spLocks noGrp="1"/>
          </p:cNvSpPr>
          <p:nvPr>
            <p:ph type="sldNum" sz="quarter" idx="11"/>
          </p:nvPr>
        </p:nvSpPr>
        <p:spPr/>
        <p:txBody>
          <a:bodyPr/>
          <a:lstStyle/>
          <a:p>
            <a:fld id="{1789C0F2-17E0-497A-9BBE-0C73201AAFE3}" type="slidenum">
              <a:rPr lang="en-US" smtClean="0"/>
              <a:pPr/>
              <a:t>‹#›</a:t>
            </a:fld>
            <a:endParaRPr lang="en-US" dirty="0"/>
          </a:p>
        </p:txBody>
      </p:sp>
      <p:sp>
        <p:nvSpPr>
          <p:cNvPr id="15" name="Footer Placeholder 14"/>
          <p:cNvSpPr>
            <a:spLocks noGrp="1"/>
          </p:cNvSpPr>
          <p:nvPr>
            <p:ph type="ftr" sz="quarter" idx="12"/>
          </p:nvPr>
        </p:nvSpPr>
        <p:spPr/>
        <p:txBody>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a:gsLst>
              <a:gs pos="0">
                <a:schemeClr val="accent6">
                  <a:lumMod val="50000"/>
                  <a:alpha val="36000"/>
                </a:schemeClr>
              </a:gs>
              <a:gs pos="100000">
                <a:schemeClr val="bg2">
                  <a:alpha val="1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19724275">
            <a:off x="1373221" y="1038440"/>
            <a:ext cx="7240620" cy="5706987"/>
          </a:xfrm>
          <a:prstGeom prst="ellipse">
            <a:avLst/>
          </a:prstGeom>
          <a:gradFill flip="none" rotWithShape="1">
            <a:gsLst>
              <a:gs pos="0">
                <a:schemeClr val="accent6">
                  <a:lumMod val="60000"/>
                  <a:lumOff val="40000"/>
                  <a:alpha val="7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7656910">
            <a:off x="-274211" y="1165875"/>
            <a:ext cx="5538472" cy="4480459"/>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9724275">
            <a:off x="3277955" y="116854"/>
            <a:ext cx="6479362" cy="4754757"/>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77240" y="4876800"/>
            <a:ext cx="7543800" cy="914400"/>
          </a:xfrm>
          <a:prstGeom prst="rect">
            <a:avLst/>
          </a:prstGeom>
        </p:spPr>
        <p:txBody>
          <a:bodyPr vert="horz" lIns="91440" tIns="45720" rIns="91440" bIns="45720" rtlCol="0" anchor="b">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133600" y="685801"/>
            <a:ext cx="6096000" cy="3657599"/>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172200" y="6154738"/>
            <a:ext cx="2133600" cy="365125"/>
          </a:xfrm>
          <a:prstGeom prst="rect">
            <a:avLst/>
          </a:prstGeom>
        </p:spPr>
        <p:txBody>
          <a:bodyPr vert="horz" lIns="91440" tIns="45720" rIns="91440" bIns="45720" rtlCol="0" anchor="t"/>
          <a:lstStyle>
            <a:lvl1pPr algn="r">
              <a:defRPr sz="1100">
                <a:solidFill>
                  <a:schemeClr val="tx1">
                    <a:alpha val="60000"/>
                  </a:schemeClr>
                </a:solidFill>
                <a:effectLst/>
              </a:defRPr>
            </a:lvl1pPr>
          </a:lstStyle>
          <a:p>
            <a:fld id="{0B385921-A91A-409C-921C-0E0EC1E750EC}" type="datetime2">
              <a:rPr lang="en-US" smtClean="0"/>
              <a:t>2014年10月23日星期四</a:t>
            </a:fld>
            <a:endParaRPr lang="en-US" dirty="0"/>
          </a:p>
        </p:txBody>
      </p:sp>
      <p:sp>
        <p:nvSpPr>
          <p:cNvPr id="5" name="Footer Placeholder 4"/>
          <p:cNvSpPr>
            <a:spLocks noGrp="1"/>
          </p:cNvSpPr>
          <p:nvPr>
            <p:ph type="ftr" sz="quarter" idx="3"/>
          </p:nvPr>
        </p:nvSpPr>
        <p:spPr>
          <a:xfrm>
            <a:off x="822960" y="6154738"/>
            <a:ext cx="4572000" cy="365125"/>
          </a:xfrm>
          <a:prstGeom prst="rect">
            <a:avLst/>
          </a:prstGeom>
        </p:spPr>
        <p:txBody>
          <a:bodyPr vert="horz" lIns="91440" tIns="45720" rIns="91440" bIns="45720" rtlCol="0" anchor="t"/>
          <a:lstStyle>
            <a:lvl1pPr algn="l">
              <a:defRPr sz="1100">
                <a:solidFill>
                  <a:schemeClr val="tx1">
                    <a:alpha val="60000"/>
                  </a:schemeClr>
                </a:solidFill>
                <a:effectLst/>
              </a:defRPr>
            </a:lvl1pPr>
          </a:lstStyle>
          <a:p>
            <a:endParaRPr lang="en-US" dirty="0"/>
          </a:p>
        </p:txBody>
      </p:sp>
      <p:sp>
        <p:nvSpPr>
          <p:cNvPr id="6" name="Slide Number Placeholder 5"/>
          <p:cNvSpPr>
            <a:spLocks noGrp="1"/>
          </p:cNvSpPr>
          <p:nvPr>
            <p:ph type="sldNum" sz="quarter" idx="4"/>
          </p:nvPr>
        </p:nvSpPr>
        <p:spPr>
          <a:xfrm>
            <a:off x="822960" y="5842000"/>
            <a:ext cx="2133600" cy="304800"/>
          </a:xfrm>
          <a:prstGeom prst="rect">
            <a:avLst/>
          </a:prstGeom>
        </p:spPr>
        <p:txBody>
          <a:bodyPr vert="horz" lIns="91440" tIns="45720" rIns="91440" bIns="9144" rtlCol="0" anchor="b"/>
          <a:lstStyle>
            <a:lvl1pPr algn="l">
              <a:defRPr sz="1600">
                <a:solidFill>
                  <a:schemeClr val="tx1">
                    <a:alpha val="60000"/>
                  </a:schemeClr>
                </a:solidFill>
                <a:effectLst/>
              </a:defRPr>
            </a:lvl1pPr>
          </a:lstStyle>
          <a:p>
            <a:fld id="{1789C0F2-17E0-497A-9BBE-0C73201AAFE3}"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sldNum="0" hdr="0" ftr="0" dt="0"/>
  <p:txStyles>
    <p:titleStyle>
      <a:lvl1pPr algn="l" defTabSz="914400" rtl="0" eaLnBrk="1" latinLnBrk="0" hangingPunct="1">
        <a:spcBef>
          <a:spcPct val="0"/>
        </a:spcBef>
        <a:buNone/>
        <a:defRPr sz="4900" kern="1200">
          <a:solidFill>
            <a:schemeClr val="tx1"/>
          </a:solidFill>
          <a:effectLst>
            <a:outerShdw blurRad="38100" dist="38100" dir="2700000" algn="tl">
              <a:srgbClr val="000000">
                <a:alpha val="43137"/>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56032" algn="l" defTabSz="914400" rtl="0" eaLnBrk="1" latinLnBrk="0" hangingPunct="1">
        <a:spcBef>
          <a:spcPct val="20000"/>
        </a:spcBef>
        <a:spcAft>
          <a:spcPts val="0"/>
        </a:spcAft>
        <a:buSzPct val="60000"/>
        <a:buFont typeface="Wingdings" pitchFamily="2" charset="2"/>
        <a:buChar char=""/>
        <a:defRPr sz="2100" kern="1200">
          <a:solidFill>
            <a:schemeClr val="tx1"/>
          </a:solidFill>
          <a:effectLst>
            <a:outerShdw blurRad="38100" dist="38100" dir="2700000" algn="tl">
              <a:srgbClr val="000000">
                <a:alpha val="43137"/>
              </a:srgbClr>
            </a:outerShdw>
          </a:effectLst>
          <a:latin typeface="+mn-lt"/>
          <a:ea typeface="+mn-ea"/>
          <a:cs typeface="+mn-cs"/>
        </a:defRPr>
      </a:lvl1pPr>
      <a:lvl2pPr marL="640080" indent="-256032" algn="l" defTabSz="914400" rtl="0" eaLnBrk="1" latinLnBrk="0" hangingPunct="1">
        <a:spcBef>
          <a:spcPct val="20000"/>
        </a:spcBef>
        <a:buSzPct val="60000"/>
        <a:buFont typeface="Wingdings" pitchFamily="2" charset="2"/>
        <a:buChar char=""/>
        <a:defRPr sz="1900" kern="1200">
          <a:solidFill>
            <a:schemeClr val="tx1"/>
          </a:solidFill>
          <a:effectLst>
            <a:outerShdw blurRad="38100" dist="38100" dir="2700000" algn="tl">
              <a:srgbClr val="000000">
                <a:alpha val="43137"/>
              </a:srgbClr>
            </a:outerShdw>
          </a:effectLst>
          <a:latin typeface="+mn-lt"/>
          <a:ea typeface="+mn-ea"/>
          <a:cs typeface="+mn-cs"/>
        </a:defRPr>
      </a:lvl2pPr>
      <a:lvl3pPr marL="1005840" indent="-256032" algn="l" defTabSz="914400" rtl="0" eaLnBrk="1" latinLnBrk="0" hangingPunct="1">
        <a:spcBef>
          <a:spcPct val="20000"/>
        </a:spcBef>
        <a:buSzPct val="60000"/>
        <a:buFont typeface="Wingdings" pitchFamily="2" charset="2"/>
        <a:buChar char=""/>
        <a:defRPr sz="1700" kern="1200">
          <a:solidFill>
            <a:schemeClr val="tx1"/>
          </a:solidFill>
          <a:effectLst>
            <a:outerShdw blurRad="38100" dist="38100" dir="2700000" algn="tl">
              <a:srgbClr val="000000">
                <a:alpha val="43137"/>
              </a:srgbClr>
            </a:outerShdw>
          </a:effectLst>
          <a:latin typeface="+mn-lt"/>
          <a:ea typeface="+mn-ea"/>
          <a:cs typeface="+mn-cs"/>
        </a:defRPr>
      </a:lvl3pPr>
      <a:lvl4pPr marL="1371600" indent="-256032" algn="l" defTabSz="914400" rtl="0" eaLnBrk="1" latinLnBrk="0" hangingPunct="1">
        <a:spcBef>
          <a:spcPct val="20000"/>
        </a:spcBef>
        <a:buSzPct val="60000"/>
        <a:buFont typeface="Wingdings" pitchFamily="2" charset="2"/>
        <a:buChar char=""/>
        <a:defRPr sz="1600" kern="1200">
          <a:solidFill>
            <a:schemeClr val="tx1"/>
          </a:solidFill>
          <a:effectLst>
            <a:outerShdw blurRad="38100" dist="38100" dir="2700000" algn="tl">
              <a:srgbClr val="000000">
                <a:alpha val="43137"/>
              </a:srgbClr>
            </a:outerShdw>
          </a:effectLst>
          <a:latin typeface="+mn-lt"/>
          <a:ea typeface="+mn-ea"/>
          <a:cs typeface="+mn-cs"/>
        </a:defRPr>
      </a:lvl4pPr>
      <a:lvl5pPr marL="1645920" indent="-256032" algn="l" defTabSz="914400" rtl="0" eaLnBrk="1" latinLnBrk="0" hangingPunct="1">
        <a:spcBef>
          <a:spcPct val="20000"/>
        </a:spcBef>
        <a:buSzPct val="60000"/>
        <a:buFont typeface="Wingdings" pitchFamily="2" charset="2"/>
        <a:buChar char=""/>
        <a:defRPr sz="1500" kern="1200">
          <a:solidFill>
            <a:schemeClr val="tx1"/>
          </a:solidFill>
          <a:effectLst>
            <a:outerShdw blurRad="38100" dist="38100" dir="2700000" algn="tl">
              <a:srgbClr val="000000">
                <a:alpha val="43137"/>
              </a:srgbClr>
            </a:outerShdw>
          </a:effectLst>
          <a:latin typeface="+mn-lt"/>
          <a:ea typeface="+mn-ea"/>
          <a:cs typeface="+mn-cs"/>
        </a:defRPr>
      </a:lvl5pPr>
      <a:lvl6pPr marL="196596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6pPr>
      <a:lvl7pPr marL="224028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7pPr>
      <a:lvl8pPr marL="251460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8pPr>
      <a:lvl9pPr marL="283464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file://localhost/Users/jade/Documents/share/rmd.Rmd" TargetMode="External"/><Relationship Id="rId4" Type="http://schemas.openxmlformats.org/officeDocument/2006/relationships/hyperlink" Target="http://books.google.com.hk/books?id=LDuzpQlVuG4C"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4" Type="http://schemas.openxmlformats.org/officeDocument/2006/relationships/image" Target="../media/image3.gif"/><Relationship Id="rId5" Type="http://schemas.openxmlformats.org/officeDocument/2006/relationships/image" Target="../media/image4.gif"/><Relationship Id="rId6" Type="http://schemas.openxmlformats.org/officeDocument/2006/relationships/image" Target="../media/image5.gif"/><Relationship Id="rId7" Type="http://schemas.openxmlformats.org/officeDocument/2006/relationships/image" Target="../media/image6.gi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developers.facebook.com/docs/graph-api/making-multiple-requests" TargetMode="External"/><Relationship Id="rId4" Type="http://schemas.openxmlformats.org/officeDocument/2006/relationships/hyperlink" Target="https://graph.facebook.com/" TargetMode="Externa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cloud.google.com/storage/docs/json_api/v1/how-tos/batch"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The Best or Nothing!</a:t>
            </a:r>
            <a:endParaRPr kumimoji="1" lang="zh-CN" altLang="en-US" dirty="0"/>
          </a:p>
        </p:txBody>
      </p:sp>
      <p:sp>
        <p:nvSpPr>
          <p:cNvPr id="3" name="副标题 2"/>
          <p:cNvSpPr>
            <a:spLocks noGrp="1"/>
          </p:cNvSpPr>
          <p:nvPr>
            <p:ph type="subTitle" idx="1"/>
          </p:nvPr>
        </p:nvSpPr>
        <p:spPr/>
        <p:txBody>
          <a:bodyPr/>
          <a:lstStyle/>
          <a:p>
            <a:r>
              <a:rPr kumimoji="1" lang="en-US" altLang="zh-CN" dirty="0" err="1" smtClean="0"/>
              <a:t>zjhiphop</a:t>
            </a:r>
            <a:endParaRPr kumimoji="1" lang="zh-CN" altLang="en-US" dirty="0"/>
          </a:p>
        </p:txBody>
      </p:sp>
    </p:spTree>
    <p:extLst>
      <p:ext uri="{BB962C8B-B14F-4D97-AF65-F5344CB8AC3E}">
        <p14:creationId xmlns:p14="http://schemas.microsoft.com/office/powerpoint/2010/main" val="415683078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1074111" y="3059282"/>
            <a:ext cx="7452360" cy="3932574"/>
          </a:xfrm>
        </p:spPr>
        <p:txBody>
          <a:bodyPr/>
          <a:lstStyle/>
          <a:p>
            <a:pPr marL="475488" indent="-457200">
              <a:buAutoNum type="arabicPeriod" startAt="11"/>
            </a:pPr>
            <a:r>
              <a:rPr lang="en-US" altLang="zh-CN" dirty="0" smtClean="0">
                <a:effectLst/>
              </a:rPr>
              <a:t>DRY </a:t>
            </a:r>
            <a:r>
              <a:rPr lang="en-US" altLang="zh-CN" dirty="0">
                <a:effectLst/>
              </a:rPr>
              <a:t>—Don’t Repeat Yourself </a:t>
            </a:r>
            <a:r>
              <a:rPr lang="en-US" altLang="zh-CN" dirty="0" smtClean="0">
                <a:effectLst/>
              </a:rPr>
              <a:t> </a:t>
            </a:r>
          </a:p>
          <a:p>
            <a:pPr marL="475488" indent="-457200">
              <a:buFont typeface="Wingdings" pitchFamily="2" charset="2"/>
              <a:buAutoNum type="arabicPeriod" startAt="11"/>
            </a:pPr>
            <a:r>
              <a:rPr lang="en-US" altLang="zh-CN" dirty="0">
                <a:effectLst/>
              </a:rPr>
              <a:t>Make It Easy to Reuse </a:t>
            </a:r>
            <a:endParaRPr lang="en-US" altLang="zh-CN" dirty="0" smtClean="0"/>
          </a:p>
          <a:p>
            <a:pPr marL="475488" indent="-457200">
              <a:buFont typeface="Wingdings" pitchFamily="2" charset="2"/>
              <a:buAutoNum type="arabicPeriod" startAt="11"/>
            </a:pPr>
            <a:r>
              <a:rPr lang="en-US" altLang="zh-CN" dirty="0" smtClean="0">
                <a:effectLst/>
              </a:rPr>
              <a:t>Eliminate </a:t>
            </a:r>
            <a:r>
              <a:rPr lang="en-US" altLang="zh-CN" dirty="0">
                <a:effectLst/>
              </a:rPr>
              <a:t>Effects Between Unrelated Things </a:t>
            </a:r>
            <a:endParaRPr lang="en-US" altLang="zh-CN" dirty="0" smtClean="0">
              <a:effectLst/>
            </a:endParaRPr>
          </a:p>
          <a:p>
            <a:pPr marL="475488" indent="-457200">
              <a:buFont typeface="Wingdings" pitchFamily="2" charset="2"/>
              <a:buAutoNum type="arabicPeriod" startAt="11"/>
            </a:pPr>
            <a:r>
              <a:rPr lang="en-US" altLang="zh-CN" dirty="0">
                <a:effectLst/>
              </a:rPr>
              <a:t>There Are No Final Decisions </a:t>
            </a:r>
            <a:endParaRPr lang="en-US" altLang="zh-CN" dirty="0" smtClean="0">
              <a:effectLst/>
            </a:endParaRPr>
          </a:p>
          <a:p>
            <a:pPr marL="475488" indent="-457200">
              <a:buFont typeface="Wingdings" pitchFamily="2" charset="2"/>
              <a:buAutoNum type="arabicPeriod" startAt="11"/>
            </a:pPr>
            <a:r>
              <a:rPr lang="en-US" altLang="zh-CN" dirty="0">
                <a:effectLst/>
              </a:rPr>
              <a:t>Use Tracer Bullets to Find the Target </a:t>
            </a:r>
            <a:endParaRPr lang="en-US" altLang="zh-CN" dirty="0" smtClean="0">
              <a:effectLst/>
            </a:endParaRPr>
          </a:p>
          <a:p>
            <a:pPr marL="475488" indent="-457200">
              <a:buFont typeface="Wingdings" pitchFamily="2" charset="2"/>
              <a:buAutoNum type="arabicPeriod" startAt="11"/>
            </a:pPr>
            <a:r>
              <a:rPr lang="en-US" altLang="zh-CN" dirty="0">
                <a:effectLst/>
              </a:rPr>
              <a:t>Prototype to Learn </a:t>
            </a:r>
            <a:endParaRPr lang="en-US" altLang="zh-CN" dirty="0" smtClean="0">
              <a:effectLst/>
            </a:endParaRPr>
          </a:p>
          <a:p>
            <a:pPr marL="475488" indent="-457200">
              <a:buFont typeface="Wingdings" pitchFamily="2" charset="2"/>
              <a:buAutoNum type="arabicPeriod" startAt="11"/>
            </a:pPr>
            <a:r>
              <a:rPr lang="en-US" altLang="zh-CN" dirty="0">
                <a:effectLst/>
              </a:rPr>
              <a:t>Program Close to the Problem Domain </a:t>
            </a:r>
            <a:endParaRPr lang="en-US" altLang="zh-CN" dirty="0" smtClean="0">
              <a:effectLst/>
            </a:endParaRPr>
          </a:p>
          <a:p>
            <a:pPr marL="475488" indent="-457200">
              <a:buFont typeface="Wingdings" pitchFamily="2" charset="2"/>
              <a:buAutoNum type="arabicPeriod" startAt="11"/>
            </a:pPr>
            <a:r>
              <a:rPr lang="en-US" altLang="zh-CN" dirty="0">
                <a:effectLst/>
              </a:rPr>
              <a:t>Estimate to Avoid Surprises </a:t>
            </a:r>
            <a:endParaRPr lang="en-US" altLang="zh-CN" dirty="0" smtClean="0">
              <a:effectLst/>
            </a:endParaRPr>
          </a:p>
          <a:p>
            <a:pPr marL="475488" indent="-457200">
              <a:buFont typeface="Wingdings" pitchFamily="2" charset="2"/>
              <a:buAutoNum type="arabicPeriod" startAt="11"/>
            </a:pPr>
            <a:r>
              <a:rPr lang="en-US" altLang="zh-CN" dirty="0">
                <a:effectLst/>
              </a:rPr>
              <a:t>Iterate the Schedule with the Code </a:t>
            </a:r>
            <a:endParaRPr lang="en-US" altLang="zh-CN" dirty="0"/>
          </a:p>
          <a:p>
            <a:pPr marL="475488" indent="-457200">
              <a:buFont typeface="Wingdings" pitchFamily="2" charset="2"/>
              <a:buAutoNum type="arabicPeriod" startAt="11"/>
            </a:pPr>
            <a:endParaRPr lang="en-US" altLang="zh-CN" dirty="0"/>
          </a:p>
          <a:p>
            <a:pPr marL="475488" indent="-457200">
              <a:buFont typeface="Wingdings" pitchFamily="2" charset="2"/>
              <a:buAutoNum type="arabicPeriod" startAt="11"/>
            </a:pPr>
            <a:endParaRPr lang="en-US" altLang="zh-CN" dirty="0" smtClean="0">
              <a:effectLst/>
            </a:endParaRPr>
          </a:p>
          <a:p>
            <a:pPr marL="475488" indent="-457200">
              <a:buFont typeface="Wingdings" pitchFamily="2" charset="2"/>
              <a:buAutoNum type="arabicPeriod" startAt="11"/>
            </a:pPr>
            <a:endParaRPr lang="en-US" altLang="zh-CN" dirty="0" smtClean="0"/>
          </a:p>
          <a:p>
            <a:pPr marL="475488" indent="-457200">
              <a:buFont typeface="Wingdings" pitchFamily="2" charset="2"/>
              <a:buAutoNum type="arabicPeriod" startAt="11"/>
            </a:pPr>
            <a:endParaRPr lang="en-US" altLang="zh-CN" dirty="0"/>
          </a:p>
          <a:p>
            <a:pPr marL="475488" indent="-457200">
              <a:buFont typeface="Wingdings" pitchFamily="2" charset="2"/>
              <a:buAutoNum type="arabicPeriod" startAt="11"/>
            </a:pPr>
            <a:endParaRPr lang="en-US" altLang="zh-CN" dirty="0"/>
          </a:p>
          <a:p>
            <a:pPr marL="475488" indent="-457200">
              <a:buFont typeface="Wingdings" pitchFamily="2" charset="2"/>
              <a:buAutoNum type="arabicPeriod" startAt="11"/>
            </a:pPr>
            <a:endParaRPr lang="en-US" altLang="zh-CN" dirty="0"/>
          </a:p>
          <a:p>
            <a:pPr marL="475488" indent="-457200">
              <a:buAutoNum type="arabicPeriod" startAt="11"/>
            </a:pPr>
            <a:endParaRPr lang="en-US" altLang="zh-CN" dirty="0" smtClean="0">
              <a:effectLst/>
            </a:endParaRPr>
          </a:p>
          <a:p>
            <a:pPr marL="475488" indent="-457200">
              <a:buAutoNum type="arabicPeriod" startAt="11"/>
            </a:pPr>
            <a:endParaRPr lang="en-US" altLang="zh-CN" dirty="0" smtClean="0">
              <a:effectLst/>
            </a:endParaRPr>
          </a:p>
          <a:p>
            <a:pPr marL="18288" indent="0">
              <a:buNone/>
            </a:pPr>
            <a:endParaRPr lang="en-US" altLang="zh-CN" dirty="0" smtClean="0">
              <a:effectLst/>
            </a:endParaRPr>
          </a:p>
          <a:p>
            <a:pPr marL="18288" indent="0">
              <a:buNone/>
            </a:pPr>
            <a:endParaRPr lang="en-US" altLang="zh-CN" dirty="0" smtClean="0">
              <a:effectLst/>
            </a:endParaRPr>
          </a:p>
          <a:p>
            <a:pPr marL="18288" indent="0">
              <a:buNone/>
            </a:pPr>
            <a:endParaRPr lang="en-US" altLang="zh-CN" dirty="0"/>
          </a:p>
          <a:p>
            <a:pPr marL="475488" indent="-457200">
              <a:buAutoNum type="arabicPeriod" startAt="9"/>
            </a:pPr>
            <a:endParaRPr lang="en-US" altLang="zh-CN" dirty="0" smtClean="0">
              <a:effectLst/>
            </a:endParaRPr>
          </a:p>
          <a:p>
            <a:pPr marL="475488" indent="-457200">
              <a:buAutoNum type="arabicPeriod" startAt="9"/>
            </a:pPr>
            <a:endParaRPr kumimoji="1" lang="en-US" altLang="zh-CN" dirty="0" smtClean="0"/>
          </a:p>
          <a:p>
            <a:pPr marL="18288" indent="0">
              <a:buNone/>
            </a:pPr>
            <a:endParaRPr lang="en-US" altLang="zh-CN" dirty="0"/>
          </a:p>
        </p:txBody>
      </p:sp>
      <p:sp>
        <p:nvSpPr>
          <p:cNvPr id="3" name="标题 2"/>
          <p:cNvSpPr>
            <a:spLocks noGrp="1"/>
          </p:cNvSpPr>
          <p:nvPr>
            <p:ph type="title"/>
          </p:nvPr>
        </p:nvSpPr>
        <p:spPr/>
        <p:txBody>
          <a:bodyPr/>
          <a:lstStyle/>
          <a:p>
            <a:r>
              <a:rPr kumimoji="1" lang="en-US" altLang="zh-CN" dirty="0" smtClean="0"/>
              <a:t>Tips </a:t>
            </a:r>
            <a:r>
              <a:rPr kumimoji="1" lang="zh-CN" altLang="en-US" dirty="0" smtClean="0"/>
              <a:t>－</a:t>
            </a:r>
            <a:r>
              <a:rPr kumimoji="1" lang="en-US" altLang="zh-CN" dirty="0" smtClean="0"/>
              <a:t> </a:t>
            </a:r>
            <a:r>
              <a:rPr lang="en-US" altLang="zh-CN" dirty="0">
                <a:effectLst/>
              </a:rPr>
              <a:t>A PRAGMATIC APPROACH </a:t>
            </a:r>
            <a:endParaRPr kumimoji="1" lang="zh-CN" altLang="en-US" dirty="0"/>
          </a:p>
        </p:txBody>
      </p:sp>
    </p:spTree>
    <p:extLst>
      <p:ext uri="{BB962C8B-B14F-4D97-AF65-F5344CB8AC3E}">
        <p14:creationId xmlns:p14="http://schemas.microsoft.com/office/powerpoint/2010/main" val="355714390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777240" y="653588"/>
            <a:ext cx="7452360" cy="4463069"/>
          </a:xfrm>
        </p:spPr>
        <p:txBody>
          <a:bodyPr>
            <a:normAutofit fontScale="92500" lnSpcReduction="10000"/>
          </a:bodyPr>
          <a:lstStyle/>
          <a:p>
            <a:pPr marL="18288" indent="0">
              <a:buNone/>
            </a:pPr>
            <a:endParaRPr kumimoji="1" lang="en-US" altLang="zh-CN" dirty="0" smtClean="0"/>
          </a:p>
          <a:p>
            <a:pPr marL="18288" indent="0">
              <a:buNone/>
            </a:pPr>
            <a:endParaRPr kumimoji="1" lang="en-US" altLang="zh-CN" dirty="0"/>
          </a:p>
          <a:p>
            <a:pPr marL="18288" indent="0">
              <a:buNone/>
            </a:pPr>
            <a:endParaRPr kumimoji="1" lang="en-US" altLang="zh-CN" dirty="0" smtClean="0"/>
          </a:p>
          <a:p>
            <a:pPr marL="475488" indent="-457200">
              <a:buAutoNum type="arabicPeriod" startAt="20"/>
            </a:pPr>
            <a:r>
              <a:rPr lang="en-US" altLang="zh-CN" dirty="0" smtClean="0">
                <a:effectLst/>
              </a:rPr>
              <a:t>Keep </a:t>
            </a:r>
            <a:r>
              <a:rPr lang="en-US" altLang="zh-CN" dirty="0">
                <a:effectLst/>
              </a:rPr>
              <a:t>Knowledge in Plain Text </a:t>
            </a:r>
          </a:p>
          <a:p>
            <a:pPr marL="475488" indent="-457200">
              <a:buAutoNum type="arabicPeriod" startAt="20"/>
            </a:pPr>
            <a:r>
              <a:rPr lang="en-US" altLang="zh-CN" dirty="0" smtClean="0">
                <a:effectLst/>
              </a:rPr>
              <a:t>Use </a:t>
            </a:r>
            <a:r>
              <a:rPr lang="en-US" altLang="zh-CN" dirty="0">
                <a:effectLst/>
              </a:rPr>
              <a:t>the Power of Command Shells </a:t>
            </a:r>
          </a:p>
          <a:p>
            <a:pPr marL="475488" indent="-457200">
              <a:buAutoNum type="arabicPeriod" startAt="20"/>
            </a:pPr>
            <a:r>
              <a:rPr lang="en-US" altLang="zh-CN" dirty="0" smtClean="0">
                <a:effectLst/>
              </a:rPr>
              <a:t>Use </a:t>
            </a:r>
            <a:r>
              <a:rPr lang="en-US" altLang="zh-CN" dirty="0">
                <a:effectLst/>
              </a:rPr>
              <a:t>a Single Editor Well </a:t>
            </a:r>
          </a:p>
          <a:p>
            <a:pPr marL="475488" indent="-457200">
              <a:buAutoNum type="arabicPeriod" startAt="20"/>
            </a:pPr>
            <a:r>
              <a:rPr lang="en-US" altLang="zh-CN" dirty="0" smtClean="0">
                <a:effectLst/>
              </a:rPr>
              <a:t>Always </a:t>
            </a:r>
            <a:r>
              <a:rPr lang="en-US" altLang="zh-CN" dirty="0">
                <a:effectLst/>
              </a:rPr>
              <a:t>Use Source Code Control </a:t>
            </a:r>
            <a:endParaRPr lang="en-US" altLang="zh-CN" dirty="0" smtClean="0"/>
          </a:p>
          <a:p>
            <a:pPr marL="475488" indent="-457200">
              <a:buAutoNum type="arabicPeriod" startAt="20"/>
            </a:pPr>
            <a:r>
              <a:rPr lang="en-US" altLang="zh-CN" dirty="0" smtClean="0">
                <a:effectLst/>
              </a:rPr>
              <a:t>Fix </a:t>
            </a:r>
            <a:r>
              <a:rPr lang="en-US" altLang="zh-CN" dirty="0">
                <a:effectLst/>
              </a:rPr>
              <a:t>the Problem, Not the Blame </a:t>
            </a:r>
            <a:endParaRPr lang="en-US" altLang="zh-CN" dirty="0" smtClean="0"/>
          </a:p>
          <a:p>
            <a:pPr marL="475488" indent="-457200">
              <a:buAutoNum type="arabicPeriod" startAt="20"/>
            </a:pPr>
            <a:r>
              <a:rPr lang="en-US" altLang="zh-CN" dirty="0" smtClean="0"/>
              <a:t> </a:t>
            </a:r>
            <a:r>
              <a:rPr lang="en-US" altLang="zh-CN" dirty="0">
                <a:effectLst/>
              </a:rPr>
              <a:t>Don’t Panic </a:t>
            </a:r>
            <a:endParaRPr lang="en-US" altLang="zh-CN" dirty="0" smtClean="0"/>
          </a:p>
          <a:p>
            <a:pPr marL="475488" indent="-457200">
              <a:buAutoNum type="arabicPeriod" startAt="20"/>
            </a:pPr>
            <a:r>
              <a:rPr lang="en-US" altLang="zh-CN" dirty="0" smtClean="0">
                <a:effectLst/>
              </a:rPr>
              <a:t>“</a:t>
            </a:r>
            <a:r>
              <a:rPr lang="en-US" altLang="zh-CN" dirty="0">
                <a:effectLst/>
              </a:rPr>
              <a:t>select” Isn’t Broken </a:t>
            </a:r>
            <a:endParaRPr lang="en-US" altLang="zh-CN" dirty="0" smtClean="0"/>
          </a:p>
          <a:p>
            <a:pPr marL="475488" indent="-457200">
              <a:buAutoNum type="arabicPeriod" startAt="20"/>
            </a:pPr>
            <a:r>
              <a:rPr lang="en-US" altLang="zh-CN" dirty="0" smtClean="0"/>
              <a:t> </a:t>
            </a:r>
            <a:r>
              <a:rPr lang="en-US" altLang="zh-CN" dirty="0">
                <a:effectLst/>
              </a:rPr>
              <a:t>Don’t Assume It—Prove </a:t>
            </a:r>
            <a:r>
              <a:rPr lang="en-US" altLang="zh-CN" dirty="0" smtClean="0">
                <a:effectLst/>
              </a:rPr>
              <a:t>It </a:t>
            </a:r>
            <a:endParaRPr lang="en-US" altLang="zh-CN" dirty="0" smtClean="0"/>
          </a:p>
          <a:p>
            <a:pPr marL="475488" indent="-457200">
              <a:buAutoNum type="arabicPeriod" startAt="20"/>
            </a:pPr>
            <a:r>
              <a:rPr lang="en-US" altLang="zh-CN" dirty="0" smtClean="0"/>
              <a:t> </a:t>
            </a:r>
            <a:r>
              <a:rPr lang="en-US" altLang="zh-CN" dirty="0">
                <a:effectLst/>
              </a:rPr>
              <a:t>Learn a Text Manipulation Language </a:t>
            </a:r>
            <a:endParaRPr lang="en-US" altLang="zh-CN" dirty="0" smtClean="0"/>
          </a:p>
          <a:p>
            <a:pPr marL="475488" indent="-457200">
              <a:buAutoNum type="arabicPeriod" startAt="20"/>
            </a:pPr>
            <a:r>
              <a:rPr lang="en-US" altLang="zh-CN" dirty="0" smtClean="0"/>
              <a:t> </a:t>
            </a:r>
            <a:r>
              <a:rPr lang="en-US" altLang="zh-CN" dirty="0">
                <a:effectLst/>
              </a:rPr>
              <a:t>Write Code That Writes Code </a:t>
            </a:r>
            <a:endParaRPr lang="en-US" altLang="zh-CN" dirty="0"/>
          </a:p>
          <a:p>
            <a:pPr marL="18288" indent="0">
              <a:buNone/>
            </a:pPr>
            <a:endParaRPr lang="en-US" altLang="zh-CN" dirty="0"/>
          </a:p>
          <a:p>
            <a:pPr marL="18288" indent="0">
              <a:buNone/>
            </a:pPr>
            <a:endParaRPr lang="en-US" altLang="zh-CN" dirty="0"/>
          </a:p>
          <a:p>
            <a:pPr marL="18288" indent="0">
              <a:buNone/>
            </a:pPr>
            <a:endParaRPr lang="en-US" altLang="zh-CN" dirty="0" smtClean="0">
              <a:effectLst/>
            </a:endParaRPr>
          </a:p>
          <a:p>
            <a:pPr marL="18288" indent="0">
              <a:buNone/>
            </a:pPr>
            <a:endParaRPr lang="en-US" altLang="zh-CN" dirty="0" smtClean="0">
              <a:effectLst/>
            </a:endParaRPr>
          </a:p>
          <a:p>
            <a:pPr marL="18288" indent="0">
              <a:buNone/>
            </a:pPr>
            <a:endParaRPr kumimoji="1" lang="en-US" altLang="zh-CN" dirty="0" smtClean="0"/>
          </a:p>
          <a:p>
            <a:pPr marL="18288" indent="0">
              <a:buNone/>
            </a:pPr>
            <a:endParaRPr lang="en-US" altLang="zh-CN" dirty="0"/>
          </a:p>
        </p:txBody>
      </p:sp>
      <p:sp>
        <p:nvSpPr>
          <p:cNvPr id="3" name="标题 2"/>
          <p:cNvSpPr>
            <a:spLocks noGrp="1"/>
          </p:cNvSpPr>
          <p:nvPr>
            <p:ph type="title"/>
          </p:nvPr>
        </p:nvSpPr>
        <p:spPr/>
        <p:txBody>
          <a:bodyPr/>
          <a:lstStyle/>
          <a:p>
            <a:r>
              <a:rPr kumimoji="1" lang="en-US" altLang="zh-CN" dirty="0" smtClean="0"/>
              <a:t>Tips </a:t>
            </a:r>
            <a:r>
              <a:rPr kumimoji="1" lang="zh-CN" altLang="en-US" dirty="0" smtClean="0"/>
              <a:t>－</a:t>
            </a:r>
            <a:r>
              <a:rPr kumimoji="1" lang="en-US" altLang="zh-CN" dirty="0" smtClean="0"/>
              <a:t> </a:t>
            </a:r>
            <a:r>
              <a:rPr lang="en-US" altLang="zh-CN" dirty="0">
                <a:effectLst/>
              </a:rPr>
              <a:t>The Basic Tools </a:t>
            </a:r>
            <a:endParaRPr kumimoji="1" lang="zh-CN" altLang="en-US" dirty="0"/>
          </a:p>
        </p:txBody>
      </p:sp>
    </p:spTree>
    <p:extLst>
      <p:ext uri="{BB962C8B-B14F-4D97-AF65-F5344CB8AC3E}">
        <p14:creationId xmlns:p14="http://schemas.microsoft.com/office/powerpoint/2010/main" val="329400542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975717" y="1651711"/>
            <a:ext cx="6096000" cy="3657599"/>
          </a:xfrm>
        </p:spPr>
        <p:txBody>
          <a:bodyPr/>
          <a:lstStyle/>
          <a:p>
            <a:pPr marL="475488" indent="-457200">
              <a:buAutoNum type="arabicPeriod" startAt="30"/>
            </a:pPr>
            <a:r>
              <a:rPr lang="en-US" altLang="zh-CN" dirty="0" smtClean="0">
                <a:effectLst/>
              </a:rPr>
              <a:t>You </a:t>
            </a:r>
            <a:r>
              <a:rPr lang="en-US" altLang="zh-CN" dirty="0">
                <a:effectLst/>
              </a:rPr>
              <a:t>Can’t Write Perfect </a:t>
            </a:r>
            <a:r>
              <a:rPr lang="en-US" altLang="zh-CN" dirty="0" smtClean="0">
                <a:effectLst/>
              </a:rPr>
              <a:t>Software</a:t>
            </a:r>
          </a:p>
          <a:p>
            <a:pPr marL="475488" indent="-457200">
              <a:buFont typeface="Wingdings" pitchFamily="2" charset="2"/>
              <a:buAutoNum type="arabicPeriod" startAt="30"/>
            </a:pPr>
            <a:r>
              <a:rPr lang="en-US" altLang="zh-CN" dirty="0">
                <a:effectLst/>
              </a:rPr>
              <a:t>Design with Contracts </a:t>
            </a:r>
            <a:endParaRPr lang="en-US" altLang="zh-CN" dirty="0"/>
          </a:p>
          <a:p>
            <a:pPr marL="475488" indent="-457200">
              <a:buFont typeface="Wingdings" pitchFamily="2" charset="2"/>
              <a:buAutoNum type="arabicPeriod" startAt="30"/>
            </a:pPr>
            <a:r>
              <a:rPr lang="en-US" altLang="zh-CN" dirty="0">
                <a:effectLst/>
              </a:rPr>
              <a:t>Crash Early </a:t>
            </a:r>
            <a:endParaRPr lang="en-US" altLang="zh-CN" dirty="0"/>
          </a:p>
          <a:p>
            <a:pPr marL="475488" indent="-457200">
              <a:buFont typeface="Wingdings" pitchFamily="2" charset="2"/>
              <a:buAutoNum type="arabicPeriod" startAt="30"/>
            </a:pPr>
            <a:r>
              <a:rPr lang="en-US" altLang="zh-CN" dirty="0">
                <a:effectLst/>
              </a:rPr>
              <a:t>If It Can’t Happen, Use Assertions to Ensure That It Won’t </a:t>
            </a:r>
            <a:endParaRPr lang="en-US" altLang="zh-CN" dirty="0"/>
          </a:p>
          <a:p>
            <a:pPr marL="475488" indent="-457200">
              <a:buFont typeface="Wingdings" pitchFamily="2" charset="2"/>
              <a:buAutoNum type="arabicPeriod" startAt="30"/>
            </a:pPr>
            <a:r>
              <a:rPr lang="en-US" altLang="zh-CN" dirty="0">
                <a:effectLst/>
              </a:rPr>
              <a:t>Use Exceptions for Exceptional Problems </a:t>
            </a:r>
            <a:endParaRPr lang="en-US" altLang="zh-CN" dirty="0"/>
          </a:p>
          <a:p>
            <a:pPr marL="475488" indent="-457200">
              <a:buFont typeface="Wingdings" pitchFamily="2" charset="2"/>
              <a:buAutoNum type="arabicPeriod" startAt="30"/>
            </a:pPr>
            <a:r>
              <a:rPr lang="en-US" altLang="zh-CN" dirty="0">
                <a:effectLst/>
              </a:rPr>
              <a:t>Finish What You Start </a:t>
            </a:r>
            <a:endParaRPr lang="en-US" altLang="zh-CN" dirty="0"/>
          </a:p>
          <a:p>
            <a:pPr marL="475488" indent="-457200">
              <a:buAutoNum type="arabicPeriod" startAt="30"/>
            </a:pPr>
            <a:endParaRPr lang="en-US" altLang="zh-CN" dirty="0" smtClean="0">
              <a:effectLst/>
            </a:endParaRPr>
          </a:p>
          <a:p>
            <a:pPr marL="18288" indent="0">
              <a:buNone/>
            </a:pPr>
            <a:endParaRPr lang="en-US" altLang="zh-CN" dirty="0" smtClean="0">
              <a:effectLst/>
            </a:endParaRPr>
          </a:p>
          <a:p>
            <a:pPr marL="18288" indent="0">
              <a:buNone/>
            </a:pPr>
            <a:endParaRPr lang="en-US" altLang="zh-CN" dirty="0" smtClean="0">
              <a:effectLst/>
            </a:endParaRPr>
          </a:p>
          <a:p>
            <a:pPr marL="18288" indent="0">
              <a:buNone/>
            </a:pPr>
            <a:endParaRPr kumimoji="1" lang="en-US" altLang="zh-CN" dirty="0"/>
          </a:p>
        </p:txBody>
      </p:sp>
      <p:sp>
        <p:nvSpPr>
          <p:cNvPr id="3" name="标题 2"/>
          <p:cNvSpPr>
            <a:spLocks noGrp="1"/>
          </p:cNvSpPr>
          <p:nvPr>
            <p:ph type="title"/>
          </p:nvPr>
        </p:nvSpPr>
        <p:spPr/>
        <p:txBody>
          <a:bodyPr/>
          <a:lstStyle/>
          <a:p>
            <a:r>
              <a:rPr kumimoji="1" lang="en-US" altLang="zh-CN" dirty="0" smtClean="0"/>
              <a:t>Tips - </a:t>
            </a:r>
            <a:r>
              <a:rPr lang="en-US" altLang="zh-CN" dirty="0">
                <a:effectLst/>
              </a:rPr>
              <a:t>Pragmatic Paranoia </a:t>
            </a:r>
            <a:endParaRPr kumimoji="1" lang="zh-CN" altLang="en-US" dirty="0"/>
          </a:p>
        </p:txBody>
      </p:sp>
    </p:spTree>
    <p:extLst>
      <p:ext uri="{BB962C8B-B14F-4D97-AF65-F5344CB8AC3E}">
        <p14:creationId xmlns:p14="http://schemas.microsoft.com/office/powerpoint/2010/main" val="387601529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777240" y="581665"/>
            <a:ext cx="6216227" cy="4766733"/>
          </a:xfrm>
        </p:spPr>
        <p:txBody>
          <a:bodyPr/>
          <a:lstStyle/>
          <a:p>
            <a:pPr marL="475488" indent="-457200">
              <a:buAutoNum type="arabicPeriod" startAt="36"/>
            </a:pPr>
            <a:r>
              <a:rPr lang="en-US" altLang="zh-CN" dirty="0" smtClean="0">
                <a:effectLst/>
              </a:rPr>
              <a:t>Minimize </a:t>
            </a:r>
            <a:r>
              <a:rPr lang="en-US" altLang="zh-CN" dirty="0">
                <a:effectLst/>
              </a:rPr>
              <a:t>Coupling Between Modules </a:t>
            </a:r>
            <a:endParaRPr lang="en-US" altLang="zh-CN" dirty="0" smtClean="0">
              <a:effectLst/>
            </a:endParaRPr>
          </a:p>
          <a:p>
            <a:pPr marL="475488" indent="-457200">
              <a:buFont typeface="Wingdings" pitchFamily="2" charset="2"/>
              <a:buAutoNum type="arabicPeriod" startAt="36"/>
            </a:pPr>
            <a:r>
              <a:rPr lang="en-US" altLang="zh-CN" dirty="0">
                <a:effectLst/>
              </a:rPr>
              <a:t>Configure, Don’t Integrate </a:t>
            </a:r>
            <a:endParaRPr lang="en-US" altLang="zh-CN" dirty="0"/>
          </a:p>
          <a:p>
            <a:pPr marL="475488" indent="-457200">
              <a:buFont typeface="Wingdings" pitchFamily="2" charset="2"/>
              <a:buAutoNum type="arabicPeriod" startAt="36"/>
            </a:pPr>
            <a:r>
              <a:rPr lang="en-US" altLang="zh-CN" dirty="0">
                <a:effectLst/>
              </a:rPr>
              <a:t>Put Abstractions in Code, Details in Metadata </a:t>
            </a:r>
            <a:endParaRPr lang="en-US" altLang="zh-CN" dirty="0"/>
          </a:p>
          <a:p>
            <a:pPr marL="475488" indent="-457200">
              <a:buFont typeface="Wingdings" pitchFamily="2" charset="2"/>
              <a:buAutoNum type="arabicPeriod" startAt="36"/>
            </a:pPr>
            <a:r>
              <a:rPr lang="en-US" altLang="zh-CN" dirty="0">
                <a:effectLst/>
              </a:rPr>
              <a:t>Analyze Workflow to Improve Concurrency </a:t>
            </a:r>
            <a:endParaRPr lang="en-US" altLang="zh-CN" dirty="0" smtClean="0">
              <a:effectLst/>
            </a:endParaRPr>
          </a:p>
          <a:p>
            <a:pPr marL="475488" indent="-457200">
              <a:buFont typeface="Wingdings" pitchFamily="2" charset="2"/>
              <a:buAutoNum type="arabicPeriod" startAt="36"/>
            </a:pPr>
            <a:r>
              <a:rPr lang="en-US" altLang="zh-CN" dirty="0">
                <a:effectLst/>
              </a:rPr>
              <a:t>Design Using Services </a:t>
            </a:r>
            <a:endParaRPr lang="en-US" altLang="zh-CN" dirty="0"/>
          </a:p>
          <a:p>
            <a:pPr marL="475488" indent="-457200">
              <a:buFont typeface="Wingdings" pitchFamily="2" charset="2"/>
              <a:buAutoNum type="arabicPeriod" startAt="36"/>
            </a:pPr>
            <a:r>
              <a:rPr lang="en-US" altLang="zh-CN" dirty="0" smtClean="0">
                <a:effectLst/>
              </a:rPr>
              <a:t>Always </a:t>
            </a:r>
            <a:r>
              <a:rPr lang="en-US" altLang="zh-CN" dirty="0">
                <a:effectLst/>
              </a:rPr>
              <a:t>Design for Concurrency </a:t>
            </a:r>
            <a:endParaRPr lang="en-US" altLang="zh-CN" dirty="0" smtClean="0">
              <a:effectLst/>
            </a:endParaRPr>
          </a:p>
          <a:p>
            <a:pPr marL="475488" indent="-457200">
              <a:buFont typeface="Wingdings" pitchFamily="2" charset="2"/>
              <a:buAutoNum type="arabicPeriod" startAt="36"/>
            </a:pPr>
            <a:r>
              <a:rPr lang="en-US" altLang="zh-CN" dirty="0">
                <a:effectLst/>
              </a:rPr>
              <a:t>Separate Views from Models </a:t>
            </a:r>
            <a:endParaRPr lang="en-US" altLang="zh-CN" dirty="0"/>
          </a:p>
          <a:p>
            <a:pPr marL="475488" indent="-457200">
              <a:buFont typeface="Wingdings" pitchFamily="2" charset="2"/>
              <a:buAutoNum type="arabicPeriod" startAt="36"/>
            </a:pPr>
            <a:r>
              <a:rPr lang="en-US" altLang="zh-CN" dirty="0">
                <a:effectLst/>
              </a:rPr>
              <a:t>Use Blackboards to Coordinate Workflow </a:t>
            </a:r>
            <a:endParaRPr lang="en-US" altLang="zh-CN" dirty="0"/>
          </a:p>
          <a:p>
            <a:pPr marL="475488" indent="-457200">
              <a:buFont typeface="Wingdings" pitchFamily="2" charset="2"/>
              <a:buAutoNum type="arabicPeriod" startAt="36"/>
            </a:pPr>
            <a:endParaRPr lang="en-US" altLang="zh-CN" dirty="0"/>
          </a:p>
          <a:p>
            <a:pPr marL="475488" indent="-457200">
              <a:buAutoNum type="arabicPeriod" startAt="36"/>
            </a:pPr>
            <a:endParaRPr lang="en-US" altLang="zh-CN" dirty="0" smtClean="0">
              <a:effectLst/>
            </a:endParaRPr>
          </a:p>
          <a:p>
            <a:pPr marL="18288" indent="0">
              <a:buNone/>
            </a:pPr>
            <a:endParaRPr lang="en-US" altLang="zh-CN" dirty="0" smtClean="0">
              <a:effectLst/>
            </a:endParaRPr>
          </a:p>
        </p:txBody>
      </p:sp>
      <p:sp>
        <p:nvSpPr>
          <p:cNvPr id="3" name="标题 2"/>
          <p:cNvSpPr>
            <a:spLocks noGrp="1"/>
          </p:cNvSpPr>
          <p:nvPr>
            <p:ph type="title"/>
          </p:nvPr>
        </p:nvSpPr>
        <p:spPr/>
        <p:txBody>
          <a:bodyPr/>
          <a:lstStyle/>
          <a:p>
            <a:r>
              <a:rPr kumimoji="1" lang="en-US" altLang="zh-CN" dirty="0" smtClean="0"/>
              <a:t>Tips - </a:t>
            </a:r>
            <a:r>
              <a:rPr lang="en-US" altLang="zh-CN" dirty="0">
                <a:effectLst/>
              </a:rPr>
              <a:t>Bend, or Break </a:t>
            </a:r>
            <a:endParaRPr kumimoji="1" lang="zh-CN" altLang="en-US" dirty="0"/>
          </a:p>
        </p:txBody>
      </p:sp>
    </p:spTree>
    <p:extLst>
      <p:ext uri="{BB962C8B-B14F-4D97-AF65-F5344CB8AC3E}">
        <p14:creationId xmlns:p14="http://schemas.microsoft.com/office/powerpoint/2010/main" val="64882500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777239" y="546058"/>
            <a:ext cx="6250093" cy="4157132"/>
          </a:xfrm>
        </p:spPr>
        <p:txBody>
          <a:bodyPr/>
          <a:lstStyle/>
          <a:p>
            <a:pPr marL="475488" indent="-457200">
              <a:buAutoNum type="arabicPeriod" startAt="44"/>
            </a:pPr>
            <a:r>
              <a:rPr lang="en-US" altLang="zh-CN" dirty="0" smtClean="0">
                <a:effectLst/>
              </a:rPr>
              <a:t>Don’t </a:t>
            </a:r>
            <a:r>
              <a:rPr lang="en-US" altLang="zh-CN" dirty="0">
                <a:effectLst/>
              </a:rPr>
              <a:t>Program by </a:t>
            </a:r>
            <a:r>
              <a:rPr lang="en-US" altLang="zh-CN" dirty="0" smtClean="0">
                <a:effectLst/>
              </a:rPr>
              <a:t>Coincidence</a:t>
            </a:r>
          </a:p>
          <a:p>
            <a:pPr marL="475488" indent="-457200">
              <a:buFont typeface="Wingdings" pitchFamily="2" charset="2"/>
              <a:buAutoNum type="arabicPeriod" startAt="44"/>
            </a:pPr>
            <a:r>
              <a:rPr lang="en-US" altLang="zh-CN" dirty="0">
                <a:effectLst/>
              </a:rPr>
              <a:t>Estimate the Order of Your Algorithms </a:t>
            </a:r>
            <a:endParaRPr lang="en-US" altLang="zh-CN" dirty="0"/>
          </a:p>
          <a:p>
            <a:pPr marL="475488" indent="-457200">
              <a:buFont typeface="Wingdings" pitchFamily="2" charset="2"/>
              <a:buAutoNum type="arabicPeriod" startAt="44"/>
            </a:pPr>
            <a:r>
              <a:rPr lang="en-US" altLang="zh-CN" dirty="0">
                <a:effectLst/>
              </a:rPr>
              <a:t>Test Your Estimates </a:t>
            </a:r>
            <a:endParaRPr lang="en-US" altLang="zh-CN" dirty="0"/>
          </a:p>
          <a:p>
            <a:pPr marL="475488" indent="-457200">
              <a:buFont typeface="Wingdings" pitchFamily="2" charset="2"/>
              <a:buAutoNum type="arabicPeriod" startAt="44"/>
            </a:pPr>
            <a:r>
              <a:rPr lang="en-US" altLang="zh-CN" dirty="0">
                <a:effectLst/>
              </a:rPr>
              <a:t>Refactor Early, Refactor Often </a:t>
            </a:r>
            <a:endParaRPr lang="en-US" altLang="zh-CN" dirty="0"/>
          </a:p>
          <a:p>
            <a:pPr marL="475488" indent="-457200">
              <a:buFont typeface="Wingdings" pitchFamily="2" charset="2"/>
              <a:buAutoNum type="arabicPeriod" startAt="44"/>
            </a:pPr>
            <a:r>
              <a:rPr lang="en-US" altLang="zh-CN" dirty="0">
                <a:effectLst/>
              </a:rPr>
              <a:t>Design to Test </a:t>
            </a:r>
            <a:endParaRPr lang="en-US" altLang="zh-CN" dirty="0"/>
          </a:p>
          <a:p>
            <a:pPr marL="475488" indent="-457200">
              <a:buFont typeface="Wingdings" pitchFamily="2" charset="2"/>
              <a:buAutoNum type="arabicPeriod" startAt="44"/>
            </a:pPr>
            <a:r>
              <a:rPr lang="en-US" altLang="zh-CN" dirty="0">
                <a:effectLst/>
              </a:rPr>
              <a:t>Test Your Software, or Your Users Will </a:t>
            </a:r>
            <a:endParaRPr lang="en-US" altLang="zh-CN" dirty="0"/>
          </a:p>
          <a:p>
            <a:pPr marL="475488" indent="-457200">
              <a:buFont typeface="Wingdings" pitchFamily="2" charset="2"/>
              <a:buAutoNum type="arabicPeriod" startAt="44"/>
            </a:pPr>
            <a:r>
              <a:rPr lang="en-US" altLang="zh-CN" dirty="0">
                <a:effectLst/>
              </a:rPr>
              <a:t>Don’t Use Wizard Code You Don’t Understand </a:t>
            </a:r>
            <a:endParaRPr lang="en-US" altLang="zh-CN" dirty="0"/>
          </a:p>
          <a:p>
            <a:pPr marL="475488" indent="-457200">
              <a:buAutoNum type="arabicPeriod" startAt="44"/>
            </a:pPr>
            <a:endParaRPr lang="en-US" altLang="zh-CN" dirty="0" smtClean="0">
              <a:effectLst/>
            </a:endParaRPr>
          </a:p>
          <a:p>
            <a:pPr marL="18288" indent="0">
              <a:buNone/>
            </a:pPr>
            <a:endParaRPr lang="en-US" altLang="zh-CN" dirty="0"/>
          </a:p>
          <a:p>
            <a:pPr marL="18288" indent="0">
              <a:buNone/>
            </a:pPr>
            <a:endParaRPr kumimoji="1" lang="zh-CN" altLang="en-US" dirty="0"/>
          </a:p>
        </p:txBody>
      </p:sp>
      <p:sp>
        <p:nvSpPr>
          <p:cNvPr id="3" name="标题 2"/>
          <p:cNvSpPr>
            <a:spLocks noGrp="1"/>
          </p:cNvSpPr>
          <p:nvPr>
            <p:ph type="title"/>
          </p:nvPr>
        </p:nvSpPr>
        <p:spPr/>
        <p:txBody>
          <a:bodyPr/>
          <a:lstStyle/>
          <a:p>
            <a:r>
              <a:rPr kumimoji="1" lang="en-US" altLang="zh-CN" dirty="0" smtClean="0"/>
              <a:t>Tips - </a:t>
            </a:r>
            <a:r>
              <a:rPr lang="en-US" altLang="zh-CN" dirty="0">
                <a:effectLst/>
              </a:rPr>
              <a:t>While You Are Coding </a:t>
            </a:r>
            <a:endParaRPr kumimoji="1" lang="zh-CN" altLang="en-US" dirty="0"/>
          </a:p>
        </p:txBody>
      </p:sp>
    </p:spTree>
    <p:extLst>
      <p:ext uri="{BB962C8B-B14F-4D97-AF65-F5344CB8AC3E}">
        <p14:creationId xmlns:p14="http://schemas.microsoft.com/office/powerpoint/2010/main" val="230506910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1076048" y="1219201"/>
            <a:ext cx="6096000" cy="3657599"/>
          </a:xfrm>
        </p:spPr>
        <p:txBody>
          <a:bodyPr>
            <a:normAutofit fontScale="92500"/>
          </a:bodyPr>
          <a:lstStyle/>
          <a:p>
            <a:pPr marL="475488" indent="-457200">
              <a:buAutoNum type="arabicPeriod" startAt="51"/>
            </a:pPr>
            <a:r>
              <a:rPr lang="en-US" altLang="zh-CN" dirty="0" smtClean="0">
                <a:effectLst/>
              </a:rPr>
              <a:t>Don’t </a:t>
            </a:r>
            <a:r>
              <a:rPr lang="en-US" altLang="zh-CN" dirty="0">
                <a:effectLst/>
              </a:rPr>
              <a:t>Gather Requirements—Dig for </a:t>
            </a:r>
            <a:r>
              <a:rPr lang="en-US" altLang="zh-CN" dirty="0" smtClean="0">
                <a:effectLst/>
              </a:rPr>
              <a:t>Them</a:t>
            </a:r>
          </a:p>
          <a:p>
            <a:pPr marL="475488" indent="-457200">
              <a:buFont typeface="Wingdings" pitchFamily="2" charset="2"/>
              <a:buAutoNum type="arabicPeriod" startAt="51"/>
            </a:pPr>
            <a:r>
              <a:rPr lang="en-US" altLang="zh-CN" dirty="0">
                <a:effectLst/>
              </a:rPr>
              <a:t>Work with a User to Think Like a User </a:t>
            </a:r>
            <a:endParaRPr lang="en-US" altLang="zh-CN" dirty="0"/>
          </a:p>
          <a:p>
            <a:pPr marL="475488" indent="-457200">
              <a:buFont typeface="Wingdings" pitchFamily="2" charset="2"/>
              <a:buAutoNum type="arabicPeriod" startAt="51"/>
            </a:pPr>
            <a:r>
              <a:rPr lang="en-US" altLang="zh-CN" dirty="0">
                <a:effectLst/>
              </a:rPr>
              <a:t>Abstractions Live Longer than Details </a:t>
            </a:r>
            <a:endParaRPr lang="en-US" altLang="zh-CN" dirty="0"/>
          </a:p>
          <a:p>
            <a:pPr marL="475488" indent="-457200">
              <a:buFont typeface="Wingdings" pitchFamily="2" charset="2"/>
              <a:buAutoNum type="arabicPeriod" startAt="51"/>
            </a:pPr>
            <a:r>
              <a:rPr lang="en-US" altLang="zh-CN" dirty="0">
                <a:effectLst/>
              </a:rPr>
              <a:t>Use a Project Glossary </a:t>
            </a:r>
            <a:endParaRPr lang="en-US" altLang="zh-CN" dirty="0"/>
          </a:p>
          <a:p>
            <a:pPr marL="475488" indent="-457200">
              <a:buFont typeface="Wingdings" pitchFamily="2" charset="2"/>
              <a:buAutoNum type="arabicPeriod" startAt="51"/>
            </a:pPr>
            <a:r>
              <a:rPr lang="en-US" altLang="zh-CN" dirty="0">
                <a:effectLst/>
              </a:rPr>
              <a:t>Don’t Think Outside the Box—Find the Box </a:t>
            </a:r>
            <a:endParaRPr lang="en-US" altLang="zh-CN" dirty="0"/>
          </a:p>
          <a:p>
            <a:pPr marL="475488" indent="-457200">
              <a:buFont typeface="Wingdings" pitchFamily="2" charset="2"/>
              <a:buAutoNum type="arabicPeriod" startAt="51"/>
            </a:pPr>
            <a:r>
              <a:rPr lang="en-US" altLang="zh-CN" dirty="0">
                <a:effectLst/>
              </a:rPr>
              <a:t>Listen to Nagging Doubts—Start When You’re Ready </a:t>
            </a:r>
            <a:endParaRPr lang="en-US" altLang="zh-CN" dirty="0"/>
          </a:p>
          <a:p>
            <a:pPr marL="475488" indent="-457200">
              <a:buFont typeface="Wingdings" pitchFamily="2" charset="2"/>
              <a:buAutoNum type="arabicPeriod" startAt="51"/>
            </a:pPr>
            <a:r>
              <a:rPr lang="en-US" altLang="zh-CN" dirty="0">
                <a:effectLst/>
              </a:rPr>
              <a:t>Some Things Are Better Done than Described </a:t>
            </a:r>
            <a:endParaRPr lang="en-US" altLang="zh-CN" dirty="0"/>
          </a:p>
          <a:p>
            <a:pPr marL="475488" indent="-457200">
              <a:buFont typeface="Wingdings" pitchFamily="2" charset="2"/>
              <a:buAutoNum type="arabicPeriod" startAt="51"/>
            </a:pPr>
            <a:r>
              <a:rPr lang="en-US" altLang="zh-CN" dirty="0">
                <a:effectLst/>
              </a:rPr>
              <a:t>Don’t Be a Slave to Formal Methods </a:t>
            </a:r>
            <a:endParaRPr lang="en-US" altLang="zh-CN" dirty="0"/>
          </a:p>
          <a:p>
            <a:pPr marL="475488" indent="-457200">
              <a:buFont typeface="Wingdings" pitchFamily="2" charset="2"/>
              <a:buAutoNum type="arabicPeriod" startAt="51"/>
            </a:pPr>
            <a:r>
              <a:rPr lang="en-US" altLang="zh-CN" dirty="0">
                <a:effectLst/>
              </a:rPr>
              <a:t>Expensive Tools Do Not Produce Better Designs </a:t>
            </a:r>
            <a:endParaRPr lang="en-US" altLang="zh-CN" dirty="0"/>
          </a:p>
          <a:p>
            <a:pPr marL="475488" indent="-457200">
              <a:buAutoNum type="arabicPeriod" startAt="51"/>
            </a:pPr>
            <a:endParaRPr lang="en-US" altLang="zh-CN" dirty="0" smtClean="0">
              <a:effectLst/>
            </a:endParaRPr>
          </a:p>
          <a:p>
            <a:pPr marL="475488" indent="-457200">
              <a:buAutoNum type="arabicPeriod"/>
            </a:pPr>
            <a:endParaRPr lang="en-US" altLang="zh-CN" dirty="0"/>
          </a:p>
        </p:txBody>
      </p:sp>
      <p:sp>
        <p:nvSpPr>
          <p:cNvPr id="3" name="标题 2"/>
          <p:cNvSpPr>
            <a:spLocks noGrp="1"/>
          </p:cNvSpPr>
          <p:nvPr>
            <p:ph type="title"/>
          </p:nvPr>
        </p:nvSpPr>
        <p:spPr/>
        <p:txBody>
          <a:bodyPr/>
          <a:lstStyle/>
          <a:p>
            <a:r>
              <a:rPr kumimoji="1" lang="en-US" altLang="zh-CN" dirty="0" smtClean="0"/>
              <a:t>Tips -  </a:t>
            </a:r>
            <a:r>
              <a:rPr lang="en-US" altLang="zh-CN" dirty="0">
                <a:effectLst/>
              </a:rPr>
              <a:t>Before the Project </a:t>
            </a:r>
            <a:endParaRPr kumimoji="1" lang="zh-CN" altLang="en-US" dirty="0"/>
          </a:p>
        </p:txBody>
      </p:sp>
    </p:spTree>
    <p:extLst>
      <p:ext uri="{BB962C8B-B14F-4D97-AF65-F5344CB8AC3E}">
        <p14:creationId xmlns:p14="http://schemas.microsoft.com/office/powerpoint/2010/main" val="115374951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989801" y="522870"/>
            <a:ext cx="6629809" cy="4537763"/>
          </a:xfrm>
        </p:spPr>
        <p:txBody>
          <a:bodyPr>
            <a:normAutofit lnSpcReduction="10000"/>
          </a:bodyPr>
          <a:lstStyle/>
          <a:p>
            <a:pPr marL="475488" indent="-457200">
              <a:buAutoNum type="arabicPeriod" startAt="60"/>
            </a:pPr>
            <a:r>
              <a:rPr lang="en-US" altLang="zh-CN" dirty="0" smtClean="0">
                <a:effectLst/>
              </a:rPr>
              <a:t>Organize </a:t>
            </a:r>
            <a:r>
              <a:rPr lang="en-US" altLang="zh-CN" dirty="0">
                <a:effectLst/>
              </a:rPr>
              <a:t>Around Functionality, Not Job </a:t>
            </a:r>
            <a:r>
              <a:rPr lang="en-US" altLang="zh-CN" dirty="0" smtClean="0">
                <a:effectLst/>
              </a:rPr>
              <a:t>Functions</a:t>
            </a:r>
          </a:p>
          <a:p>
            <a:pPr marL="475488" indent="-457200">
              <a:buFont typeface="Wingdings" pitchFamily="2" charset="2"/>
              <a:buAutoNum type="arabicPeriod" startAt="60"/>
            </a:pPr>
            <a:r>
              <a:rPr lang="en-US" altLang="zh-CN" dirty="0">
                <a:effectLst/>
              </a:rPr>
              <a:t>Don’t Use Manual Procedures </a:t>
            </a:r>
            <a:endParaRPr lang="en-US" altLang="zh-CN" dirty="0"/>
          </a:p>
          <a:p>
            <a:pPr marL="475488" indent="-457200">
              <a:buFont typeface="Wingdings" pitchFamily="2" charset="2"/>
              <a:buAutoNum type="arabicPeriod" startAt="60"/>
            </a:pPr>
            <a:r>
              <a:rPr lang="en-US" altLang="zh-CN" dirty="0">
                <a:effectLst/>
              </a:rPr>
              <a:t>Test Early. Test Often. Test Automatically. </a:t>
            </a:r>
            <a:endParaRPr lang="en-US" altLang="zh-CN" dirty="0"/>
          </a:p>
          <a:p>
            <a:pPr marL="475488" indent="-457200">
              <a:buFont typeface="Wingdings" pitchFamily="2" charset="2"/>
              <a:buAutoNum type="arabicPeriod" startAt="60"/>
            </a:pPr>
            <a:r>
              <a:rPr lang="en-US" altLang="zh-CN" dirty="0">
                <a:effectLst/>
              </a:rPr>
              <a:t>Coding </a:t>
            </a:r>
            <a:r>
              <a:rPr lang="en-US" altLang="zh-CN" dirty="0" err="1">
                <a:effectLst/>
              </a:rPr>
              <a:t>Ain’t</a:t>
            </a:r>
            <a:r>
              <a:rPr lang="en-US" altLang="zh-CN" dirty="0">
                <a:effectLst/>
              </a:rPr>
              <a:t> Done </a:t>
            </a:r>
            <a:r>
              <a:rPr lang="en-US" altLang="zh-CN" dirty="0" err="1">
                <a:effectLst/>
              </a:rPr>
              <a:t>’Til</a:t>
            </a:r>
            <a:r>
              <a:rPr lang="en-US" altLang="zh-CN" dirty="0">
                <a:effectLst/>
              </a:rPr>
              <a:t> All the Tests Run </a:t>
            </a:r>
            <a:endParaRPr lang="en-US" altLang="zh-CN" dirty="0"/>
          </a:p>
          <a:p>
            <a:pPr marL="475488" indent="-457200">
              <a:buFont typeface="Wingdings" pitchFamily="2" charset="2"/>
              <a:buAutoNum type="arabicPeriod" startAt="60"/>
            </a:pPr>
            <a:r>
              <a:rPr lang="en-US" altLang="zh-CN" dirty="0">
                <a:effectLst/>
              </a:rPr>
              <a:t>Use Saboteurs to Test Your Testing </a:t>
            </a:r>
            <a:endParaRPr lang="en-US" altLang="zh-CN" dirty="0"/>
          </a:p>
          <a:p>
            <a:pPr marL="475488" indent="-457200">
              <a:buFont typeface="Wingdings" pitchFamily="2" charset="2"/>
              <a:buAutoNum type="arabicPeriod" startAt="60"/>
            </a:pPr>
            <a:r>
              <a:rPr lang="en-US" altLang="zh-CN" dirty="0">
                <a:effectLst/>
              </a:rPr>
              <a:t>Test State Coverage, Not Code Coverage </a:t>
            </a:r>
            <a:endParaRPr lang="en-US" altLang="zh-CN" dirty="0"/>
          </a:p>
          <a:p>
            <a:pPr marL="475488" indent="-457200">
              <a:buFont typeface="Wingdings" pitchFamily="2" charset="2"/>
              <a:buAutoNum type="arabicPeriod" startAt="60"/>
            </a:pPr>
            <a:r>
              <a:rPr lang="en-US" altLang="zh-CN" dirty="0">
                <a:effectLst/>
              </a:rPr>
              <a:t>Find Bugs Once </a:t>
            </a:r>
            <a:endParaRPr lang="en-US" altLang="zh-CN" dirty="0"/>
          </a:p>
          <a:p>
            <a:pPr marL="475488" indent="-457200">
              <a:buFont typeface="Wingdings" pitchFamily="2" charset="2"/>
              <a:buAutoNum type="arabicPeriod" startAt="60"/>
            </a:pPr>
            <a:r>
              <a:rPr lang="en-US" altLang="zh-CN" dirty="0">
                <a:effectLst/>
              </a:rPr>
              <a:t>Treat English as Just Another Programming Language </a:t>
            </a:r>
            <a:endParaRPr lang="en-US" altLang="zh-CN" dirty="0"/>
          </a:p>
          <a:p>
            <a:pPr marL="475488" indent="-457200">
              <a:buFont typeface="Wingdings" pitchFamily="2" charset="2"/>
              <a:buAutoNum type="arabicPeriod" startAt="60"/>
            </a:pPr>
            <a:r>
              <a:rPr lang="en-US" altLang="zh-CN" dirty="0">
                <a:effectLst/>
              </a:rPr>
              <a:t>Build Documentation In, Don’t Bolt It On </a:t>
            </a:r>
            <a:endParaRPr lang="en-US" altLang="zh-CN" dirty="0"/>
          </a:p>
          <a:p>
            <a:pPr marL="475488" indent="-457200">
              <a:buFont typeface="Wingdings" pitchFamily="2" charset="2"/>
              <a:buAutoNum type="arabicPeriod" startAt="60"/>
            </a:pPr>
            <a:r>
              <a:rPr lang="en-US" altLang="zh-CN" dirty="0">
                <a:effectLst/>
              </a:rPr>
              <a:t>Gently Exceed Your Users’ Expectations </a:t>
            </a:r>
            <a:endParaRPr lang="en-US" altLang="zh-CN" dirty="0"/>
          </a:p>
          <a:p>
            <a:pPr marL="475488" indent="-457200">
              <a:buFont typeface="Wingdings" pitchFamily="2" charset="2"/>
              <a:buAutoNum type="arabicPeriod" startAt="60"/>
            </a:pPr>
            <a:r>
              <a:rPr lang="en-US" altLang="zh-CN" dirty="0">
                <a:effectLst/>
              </a:rPr>
              <a:t>Sign Your Work </a:t>
            </a:r>
            <a:endParaRPr lang="en-US" altLang="zh-CN" dirty="0"/>
          </a:p>
          <a:p>
            <a:pPr marL="475488" indent="-457200">
              <a:buAutoNum type="arabicPeriod" startAt="60"/>
            </a:pPr>
            <a:endParaRPr lang="en-US" altLang="zh-CN" dirty="0"/>
          </a:p>
        </p:txBody>
      </p:sp>
      <p:sp>
        <p:nvSpPr>
          <p:cNvPr id="3" name="标题 2"/>
          <p:cNvSpPr>
            <a:spLocks noGrp="1"/>
          </p:cNvSpPr>
          <p:nvPr>
            <p:ph type="title"/>
          </p:nvPr>
        </p:nvSpPr>
        <p:spPr/>
        <p:txBody>
          <a:bodyPr/>
          <a:lstStyle/>
          <a:p>
            <a:r>
              <a:rPr kumimoji="1" lang="en-US" altLang="zh-CN" dirty="0" smtClean="0"/>
              <a:t>Tips - </a:t>
            </a:r>
            <a:r>
              <a:rPr lang="en-US" altLang="zh-CN" dirty="0">
                <a:effectLst/>
              </a:rPr>
              <a:t>Pragmatic Projects </a:t>
            </a:r>
            <a:endParaRPr kumimoji="1" lang="zh-CN" altLang="en-US" dirty="0"/>
          </a:p>
        </p:txBody>
      </p:sp>
    </p:spTree>
    <p:extLst>
      <p:ext uri="{BB962C8B-B14F-4D97-AF65-F5344CB8AC3E}">
        <p14:creationId xmlns:p14="http://schemas.microsoft.com/office/powerpoint/2010/main" val="63398937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kumimoji="1" lang="en-US" altLang="zh-CN" dirty="0" smtClean="0"/>
              <a:t>A book you red recently</a:t>
            </a:r>
          </a:p>
          <a:p>
            <a:r>
              <a:rPr kumimoji="1" lang="en-US" altLang="zh-CN" dirty="0" smtClean="0"/>
              <a:t>An app you used recently</a:t>
            </a:r>
          </a:p>
          <a:p>
            <a:r>
              <a:rPr kumimoji="1" lang="en-US" altLang="zh-CN" dirty="0" smtClean="0"/>
              <a:t>A technology you learned recently</a:t>
            </a:r>
            <a:endParaRPr kumimoji="1" lang="zh-CN" altLang="en-US" dirty="0"/>
          </a:p>
        </p:txBody>
      </p:sp>
      <p:sp>
        <p:nvSpPr>
          <p:cNvPr id="3" name="标题 2"/>
          <p:cNvSpPr>
            <a:spLocks noGrp="1"/>
          </p:cNvSpPr>
          <p:nvPr>
            <p:ph type="title"/>
          </p:nvPr>
        </p:nvSpPr>
        <p:spPr>
          <a:xfrm>
            <a:off x="428378" y="4876800"/>
            <a:ext cx="7543800" cy="914400"/>
          </a:xfrm>
        </p:spPr>
        <p:txBody>
          <a:bodyPr/>
          <a:lstStyle/>
          <a:p>
            <a:r>
              <a:rPr kumimoji="1" lang="en-US" altLang="zh-CN" dirty="0" smtClean="0"/>
              <a:t>Picks share </a:t>
            </a:r>
            <a:br>
              <a:rPr kumimoji="1" lang="en-US" altLang="zh-CN" dirty="0" smtClean="0"/>
            </a:br>
            <a:r>
              <a:rPr kumimoji="1" lang="en-US" altLang="zh-CN" dirty="0" smtClean="0">
                <a:hlinkClick r:id="rId3" action="ppaction://hlinkfile"/>
              </a:rPr>
              <a:t>R Markdwon</a:t>
            </a:r>
            <a:endParaRPr kumimoji="1" lang="zh-CN" altLang="en-US" dirty="0"/>
          </a:p>
        </p:txBody>
      </p:sp>
      <p:sp>
        <p:nvSpPr>
          <p:cNvPr id="5" name="文本框 4"/>
          <p:cNvSpPr txBox="1"/>
          <p:nvPr/>
        </p:nvSpPr>
        <p:spPr>
          <a:xfrm>
            <a:off x="428378" y="5847221"/>
            <a:ext cx="8715622" cy="846386"/>
          </a:xfrm>
          <a:prstGeom prst="rect">
            <a:avLst/>
          </a:prstGeom>
          <a:noFill/>
        </p:spPr>
        <p:txBody>
          <a:bodyPr wrap="square" rtlCol="0">
            <a:spAutoFit/>
          </a:bodyPr>
          <a:lstStyle/>
          <a:p>
            <a:r>
              <a:rPr kumimoji="1" lang="en-US" altLang="zh-CN" sz="4900" dirty="0">
                <a:effectLst>
                  <a:outerShdw blurRad="38100" dist="38100" dir="2700000" algn="tl">
                    <a:srgbClr val="000000">
                      <a:alpha val="43137"/>
                    </a:srgbClr>
                  </a:outerShdw>
                </a:effectLst>
                <a:latin typeface="+mj-lt"/>
                <a:ea typeface="+mj-ea"/>
                <a:cs typeface="+mj-cs"/>
                <a:hlinkClick r:id="rId4"/>
              </a:rPr>
              <a:t>Restful Web Service Cookbook</a:t>
            </a:r>
            <a:endParaRPr kumimoji="1" lang="zh-CN" altLang="en-US" sz="4900" dirty="0">
              <a:effectLst>
                <a:outerShdw blurRad="38100" dist="38100" dir="2700000" algn="tl">
                  <a:srgbClr val="000000">
                    <a:alpha val="43137"/>
                  </a:srgbClr>
                </a:outerShdw>
              </a:effectLst>
              <a:latin typeface="+mj-lt"/>
              <a:ea typeface="+mj-ea"/>
              <a:cs typeface="+mj-cs"/>
            </a:endParaRPr>
          </a:p>
        </p:txBody>
      </p:sp>
      <p:sp>
        <p:nvSpPr>
          <p:cNvPr id="7" name="文本框 6"/>
          <p:cNvSpPr txBox="1"/>
          <p:nvPr/>
        </p:nvSpPr>
        <p:spPr>
          <a:xfrm>
            <a:off x="593311" y="3200851"/>
            <a:ext cx="440896" cy="1015663"/>
          </a:xfrm>
          <a:prstGeom prst="rect">
            <a:avLst/>
          </a:prstGeom>
          <a:noFill/>
        </p:spPr>
        <p:txBody>
          <a:bodyPr wrap="none" rtlCol="0">
            <a:spAutoFit/>
          </a:bodyPr>
          <a:lstStyle/>
          <a:p>
            <a:r>
              <a:rPr kumimoji="1" lang="en-US" altLang="zh-CN" sz="6000" dirty="0" smtClean="0"/>
              <a:t>}</a:t>
            </a:r>
            <a:endParaRPr kumimoji="1" lang="zh-CN" altLang="en-US" sz="6000" dirty="0"/>
          </a:p>
        </p:txBody>
      </p:sp>
    </p:spTree>
    <p:extLst>
      <p:ext uri="{BB962C8B-B14F-4D97-AF65-F5344CB8AC3E}">
        <p14:creationId xmlns:p14="http://schemas.microsoft.com/office/powerpoint/2010/main" val="39687434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34954" y="5648857"/>
            <a:ext cx="7543800" cy="914400"/>
          </a:xfrm>
        </p:spPr>
        <p:txBody>
          <a:bodyPr/>
          <a:lstStyle/>
          <a:p>
            <a:r>
              <a:rPr kumimoji="1" lang="en-US" altLang="zh-CN" dirty="0" smtClean="0"/>
              <a:t>Garbage Collector</a:t>
            </a:r>
            <a:endParaRPr kumimoji="1" lang="zh-CN" altLang="en-US" dirty="0"/>
          </a:p>
        </p:txBody>
      </p:sp>
      <p:sp>
        <p:nvSpPr>
          <p:cNvPr id="13" name="内容占位符 12"/>
          <p:cNvSpPr>
            <a:spLocks noGrp="1"/>
          </p:cNvSpPr>
          <p:nvPr>
            <p:ph idx="1"/>
          </p:nvPr>
        </p:nvSpPr>
        <p:spPr>
          <a:xfrm>
            <a:off x="665648" y="638596"/>
            <a:ext cx="8709419" cy="4813160"/>
          </a:xfrm>
        </p:spPr>
        <p:txBody>
          <a:bodyPr>
            <a:normAutofit fontScale="70000" lnSpcReduction="20000"/>
          </a:bodyPr>
          <a:lstStyle/>
          <a:p>
            <a:r>
              <a:rPr lang="en-US" altLang="zh-CN" dirty="0" smtClean="0"/>
              <a:t>Clean up at the end (Apache Web Server)</a:t>
            </a:r>
          </a:p>
          <a:p>
            <a:pPr lvl="1"/>
            <a:r>
              <a:rPr lang="en-US" altLang="zh-CN" dirty="0" smtClean="0"/>
              <a:t>Pros: simple </a:t>
            </a:r>
          </a:p>
          <a:p>
            <a:pPr lvl="1"/>
            <a:r>
              <a:rPr lang="en-US" altLang="zh-CN" dirty="0" smtClean="0"/>
              <a:t>Cons : need to wait all things done  </a:t>
            </a:r>
          </a:p>
          <a:p>
            <a:pPr lvl="1"/>
            <a:endParaRPr lang="en-US" altLang="zh-CN" dirty="0" smtClean="0"/>
          </a:p>
          <a:p>
            <a:r>
              <a:rPr lang="en-US" altLang="zh-CN" b="1" dirty="0" smtClean="0"/>
              <a:t>Reference Counting Collector (Object C)</a:t>
            </a:r>
          </a:p>
          <a:p>
            <a:pPr lvl="1"/>
            <a:r>
              <a:rPr lang="en-US" altLang="zh-CN" b="1" dirty="0" smtClean="0"/>
              <a:t>Pros: easy integrate with other resource</a:t>
            </a:r>
          </a:p>
          <a:p>
            <a:pPr lvl="1"/>
            <a:r>
              <a:rPr lang="en-US" altLang="zh-CN" b="1" dirty="0" smtClean="0"/>
              <a:t>Cons: cycle reference, hard to manage</a:t>
            </a:r>
          </a:p>
          <a:p>
            <a:pPr lvl="1"/>
            <a:endParaRPr lang="en-US" altLang="zh-CN" b="1" dirty="0"/>
          </a:p>
          <a:p>
            <a:r>
              <a:rPr lang="en-US" altLang="zh-CN" b="1" dirty="0" smtClean="0"/>
              <a:t>Mark</a:t>
            </a:r>
            <a:r>
              <a:rPr lang="en-US" altLang="zh-CN" b="1" dirty="0"/>
              <a:t>-Sweep </a:t>
            </a:r>
            <a:r>
              <a:rPr lang="en-US" altLang="zh-CN" b="1" dirty="0" smtClean="0"/>
              <a:t>Collector</a:t>
            </a:r>
          </a:p>
          <a:p>
            <a:pPr lvl="1"/>
            <a:r>
              <a:rPr lang="en-US" altLang="zh-CN" b="1" dirty="0" smtClean="0"/>
              <a:t>Pros: </a:t>
            </a:r>
            <a:r>
              <a:rPr lang="en-US" altLang="zh-CN" dirty="0" smtClean="0"/>
              <a:t>easily handle cyclic structures</a:t>
            </a:r>
          </a:p>
          <a:p>
            <a:pPr lvl="1"/>
            <a:r>
              <a:rPr lang="en-US" altLang="zh-CN" b="1" dirty="0" smtClean="0"/>
              <a:t>Cons: need traverse all memory every time</a:t>
            </a:r>
          </a:p>
          <a:p>
            <a:pPr lvl="1"/>
            <a:endParaRPr lang="en-US" altLang="zh-CN" b="1" dirty="0"/>
          </a:p>
          <a:p>
            <a:r>
              <a:rPr lang="en-US" altLang="zh-CN" b="1" dirty="0"/>
              <a:t>Mark-Compact </a:t>
            </a:r>
            <a:r>
              <a:rPr lang="en-US" altLang="zh-CN" b="1" dirty="0" smtClean="0"/>
              <a:t>Collector (</a:t>
            </a:r>
            <a:r>
              <a:rPr lang="en-US" altLang="zh-CN" b="1" dirty="0" err="1" smtClean="0"/>
              <a:t>HotSpot</a:t>
            </a:r>
            <a:r>
              <a:rPr lang="en-US" altLang="zh-CN" b="1" dirty="0" smtClean="0"/>
              <a:t> JVM)</a:t>
            </a:r>
          </a:p>
          <a:p>
            <a:pPr lvl="1"/>
            <a:r>
              <a:rPr lang="en-US" altLang="zh-CN" b="1" dirty="0" smtClean="0"/>
              <a:t>Pros: low memory usage</a:t>
            </a:r>
          </a:p>
          <a:p>
            <a:pPr lvl="1"/>
            <a:r>
              <a:rPr lang="en-US" altLang="zh-CN" b="1" dirty="0" smtClean="0"/>
              <a:t>Cons: pass over all allocated objects</a:t>
            </a:r>
          </a:p>
          <a:p>
            <a:pPr lvl="1"/>
            <a:endParaRPr lang="en-US" altLang="zh-CN" b="1" dirty="0"/>
          </a:p>
          <a:p>
            <a:r>
              <a:rPr lang="en-US" altLang="zh-CN" b="1" dirty="0" smtClean="0"/>
              <a:t>Copying Collector</a:t>
            </a:r>
          </a:p>
          <a:p>
            <a:pPr lvl="1"/>
            <a:r>
              <a:rPr lang="en-US" altLang="zh-CN" b="1" dirty="0" smtClean="0"/>
              <a:t>Pros: </a:t>
            </a:r>
          </a:p>
          <a:p>
            <a:pPr lvl="2"/>
            <a:r>
              <a:rPr lang="en-US" altLang="zh-CN" b="1" dirty="0" smtClean="0"/>
              <a:t>high performance, easy to implement</a:t>
            </a:r>
          </a:p>
          <a:p>
            <a:pPr lvl="2"/>
            <a:r>
              <a:rPr lang="en-US" altLang="zh-CN" b="1" dirty="0" smtClean="0"/>
              <a:t>Only spends time on lived object</a:t>
            </a:r>
          </a:p>
          <a:p>
            <a:pPr lvl="1"/>
            <a:r>
              <a:rPr lang="en-US" altLang="zh-CN" b="1" dirty="0" smtClean="0"/>
              <a:t>Cons: worst case is need to copy all objects</a:t>
            </a:r>
          </a:p>
          <a:p>
            <a:pPr lvl="1"/>
            <a:endParaRPr lang="en-US" altLang="zh-CN" b="1" dirty="0" smtClean="0"/>
          </a:p>
          <a:p>
            <a:endParaRPr lang="en-US" altLang="zh-CN" dirty="0" smtClean="0"/>
          </a:p>
        </p:txBody>
      </p:sp>
      <p:pic>
        <p:nvPicPr>
          <p:cNvPr id="14" name="图片 13" descr="clean-everything.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6554" y="520839"/>
            <a:ext cx="2947848" cy="4716557"/>
          </a:xfrm>
          <a:prstGeom prst="rect">
            <a:avLst/>
          </a:prstGeom>
        </p:spPr>
      </p:pic>
      <p:pic>
        <p:nvPicPr>
          <p:cNvPr id="15" name="图片 14" descr="reference-count.g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6553" y="520838"/>
            <a:ext cx="2947849" cy="4716558"/>
          </a:xfrm>
          <a:prstGeom prst="rect">
            <a:avLst/>
          </a:prstGeom>
        </p:spPr>
      </p:pic>
      <p:pic>
        <p:nvPicPr>
          <p:cNvPr id="16" name="图片 15" descr="mark-sqweep.g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6552" y="520838"/>
            <a:ext cx="2947849" cy="4716558"/>
          </a:xfrm>
          <a:prstGeom prst="rect">
            <a:avLst/>
          </a:prstGeom>
        </p:spPr>
      </p:pic>
      <p:pic>
        <p:nvPicPr>
          <p:cNvPr id="17" name="图片 16" descr="mark-compact.gi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06553" y="520837"/>
            <a:ext cx="2947847" cy="4716555"/>
          </a:xfrm>
          <a:prstGeom prst="rect">
            <a:avLst/>
          </a:prstGeom>
        </p:spPr>
      </p:pic>
      <p:pic>
        <p:nvPicPr>
          <p:cNvPr id="18" name="图片 17" descr="copy.gi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06552" y="520836"/>
            <a:ext cx="2947848" cy="4716557"/>
          </a:xfrm>
          <a:prstGeom prst="rect">
            <a:avLst/>
          </a:prstGeom>
        </p:spPr>
      </p:pic>
    </p:spTree>
    <p:extLst>
      <p:ext uri="{BB962C8B-B14F-4D97-AF65-F5344CB8AC3E}">
        <p14:creationId xmlns:p14="http://schemas.microsoft.com/office/powerpoint/2010/main" val="38810969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anim calcmode="lin" valueType="num">
                                      <p:cBhvr additive="base">
                                        <p:cTn id="11"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anim calcmode="lin" valueType="num">
                                      <p:cBhvr additive="base">
                                        <p:cTn id="15"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ppt_x"/>
                                          </p:val>
                                        </p:tav>
                                        <p:tav tm="100000">
                                          <p:val>
                                            <p:strVal val="#ppt_x"/>
                                          </p:val>
                                        </p:tav>
                                      </p:tavLst>
                                    </p:anim>
                                    <p:anim calcmode="lin" valueType="num">
                                      <p:cBhvr additive="base">
                                        <p:cTn id="2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blinds(horizontal)">
                                      <p:cBhvr>
                                        <p:cTn id="27" dur="500"/>
                                        <p:tgtEl>
                                          <p:spTgt spid="13">
                                            <p:txEl>
                                              <p:pRg st="4" end="4"/>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13">
                                            <p:txEl>
                                              <p:pRg st="5" end="5"/>
                                            </p:txEl>
                                          </p:spTgt>
                                        </p:tgtEl>
                                        <p:attrNameLst>
                                          <p:attrName>style.visibility</p:attrName>
                                        </p:attrNameLst>
                                      </p:cBhvr>
                                      <p:to>
                                        <p:strVal val="visible"/>
                                      </p:to>
                                    </p:set>
                                    <p:animEffect transition="in" filter="blinds(horizontal)">
                                      <p:cBhvr>
                                        <p:cTn id="30" dur="500"/>
                                        <p:tgtEl>
                                          <p:spTgt spid="13">
                                            <p:txEl>
                                              <p:pRg st="5" end="5"/>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13">
                                            <p:txEl>
                                              <p:pRg st="6" end="6"/>
                                            </p:txEl>
                                          </p:spTgt>
                                        </p:tgtEl>
                                        <p:attrNameLst>
                                          <p:attrName>style.visibility</p:attrName>
                                        </p:attrNameLst>
                                      </p:cBhvr>
                                      <p:to>
                                        <p:strVal val="visible"/>
                                      </p:to>
                                    </p:set>
                                    <p:animEffect transition="in" filter="blinds(horizontal)">
                                      <p:cBhvr>
                                        <p:cTn id="33" dur="500"/>
                                        <p:tgtEl>
                                          <p:spTgt spid="1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ppt_x"/>
                                          </p:val>
                                        </p:tav>
                                        <p:tav tm="100000">
                                          <p:val>
                                            <p:strVal val="#ppt_x"/>
                                          </p:val>
                                        </p:tav>
                                      </p:tavLst>
                                    </p:anim>
                                    <p:anim calcmode="lin" valueType="num">
                                      <p:cBhvr additive="base">
                                        <p:cTn id="3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13">
                                            <p:txEl>
                                              <p:pRg st="8" end="8"/>
                                            </p:txEl>
                                          </p:spTgt>
                                        </p:tgtEl>
                                        <p:attrNameLst>
                                          <p:attrName>style.visibility</p:attrName>
                                        </p:attrNameLst>
                                      </p:cBhvr>
                                      <p:to>
                                        <p:strVal val="visible"/>
                                      </p:to>
                                    </p:set>
                                    <p:animEffect transition="in" filter="blinds(horizontal)">
                                      <p:cBhvr>
                                        <p:cTn id="44" dur="500"/>
                                        <p:tgtEl>
                                          <p:spTgt spid="13">
                                            <p:txEl>
                                              <p:pRg st="8" end="8"/>
                                            </p:txEl>
                                          </p:spTgt>
                                        </p:tgtEl>
                                      </p:cBhvr>
                                    </p:animEffect>
                                  </p:childTnLst>
                                </p:cTn>
                              </p:par>
                              <p:par>
                                <p:cTn id="45" presetID="3" presetClass="entr" presetSubtype="10" fill="hold" nodeType="withEffect">
                                  <p:stCondLst>
                                    <p:cond delay="0"/>
                                  </p:stCondLst>
                                  <p:childTnLst>
                                    <p:set>
                                      <p:cBhvr>
                                        <p:cTn id="46" dur="1" fill="hold">
                                          <p:stCondLst>
                                            <p:cond delay="0"/>
                                          </p:stCondLst>
                                        </p:cTn>
                                        <p:tgtEl>
                                          <p:spTgt spid="13">
                                            <p:txEl>
                                              <p:pRg st="9" end="9"/>
                                            </p:txEl>
                                          </p:spTgt>
                                        </p:tgtEl>
                                        <p:attrNameLst>
                                          <p:attrName>style.visibility</p:attrName>
                                        </p:attrNameLst>
                                      </p:cBhvr>
                                      <p:to>
                                        <p:strVal val="visible"/>
                                      </p:to>
                                    </p:set>
                                    <p:animEffect transition="in" filter="blinds(horizontal)">
                                      <p:cBhvr>
                                        <p:cTn id="47" dur="500"/>
                                        <p:tgtEl>
                                          <p:spTgt spid="13">
                                            <p:txEl>
                                              <p:pRg st="9" end="9"/>
                                            </p:txEl>
                                          </p:spTgt>
                                        </p:tgtEl>
                                      </p:cBhvr>
                                    </p:animEffect>
                                  </p:childTnLst>
                                </p:cTn>
                              </p:par>
                              <p:par>
                                <p:cTn id="48" presetID="3" presetClass="entr" presetSubtype="10" fill="hold" nodeType="withEffect">
                                  <p:stCondLst>
                                    <p:cond delay="0"/>
                                  </p:stCondLst>
                                  <p:childTnLst>
                                    <p:set>
                                      <p:cBhvr>
                                        <p:cTn id="49" dur="1" fill="hold">
                                          <p:stCondLst>
                                            <p:cond delay="0"/>
                                          </p:stCondLst>
                                        </p:cTn>
                                        <p:tgtEl>
                                          <p:spTgt spid="13">
                                            <p:txEl>
                                              <p:pRg st="10" end="10"/>
                                            </p:txEl>
                                          </p:spTgt>
                                        </p:tgtEl>
                                        <p:attrNameLst>
                                          <p:attrName>style.visibility</p:attrName>
                                        </p:attrNameLst>
                                      </p:cBhvr>
                                      <p:to>
                                        <p:strVal val="visible"/>
                                      </p:to>
                                    </p:set>
                                    <p:animEffect transition="in" filter="blinds(horizontal)">
                                      <p:cBhvr>
                                        <p:cTn id="50" dur="500"/>
                                        <p:tgtEl>
                                          <p:spTgt spid="13">
                                            <p:txEl>
                                              <p:pRg st="10" end="1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ppt_x"/>
                                          </p:val>
                                        </p:tav>
                                        <p:tav tm="100000">
                                          <p:val>
                                            <p:strVal val="#ppt_x"/>
                                          </p:val>
                                        </p:tav>
                                      </p:tavLst>
                                    </p:anim>
                                    <p:anim calcmode="lin" valueType="num">
                                      <p:cBhvr additive="base">
                                        <p:cTn id="5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3" presetClass="entr" presetSubtype="10" fill="hold" nodeType="clickEffect">
                                  <p:stCondLst>
                                    <p:cond delay="0"/>
                                  </p:stCondLst>
                                  <p:childTnLst>
                                    <p:set>
                                      <p:cBhvr>
                                        <p:cTn id="60" dur="1" fill="hold">
                                          <p:stCondLst>
                                            <p:cond delay="0"/>
                                          </p:stCondLst>
                                        </p:cTn>
                                        <p:tgtEl>
                                          <p:spTgt spid="13">
                                            <p:txEl>
                                              <p:pRg st="12" end="12"/>
                                            </p:txEl>
                                          </p:spTgt>
                                        </p:tgtEl>
                                        <p:attrNameLst>
                                          <p:attrName>style.visibility</p:attrName>
                                        </p:attrNameLst>
                                      </p:cBhvr>
                                      <p:to>
                                        <p:strVal val="visible"/>
                                      </p:to>
                                    </p:set>
                                    <p:animEffect transition="in" filter="blinds(horizontal)">
                                      <p:cBhvr>
                                        <p:cTn id="61" dur="500"/>
                                        <p:tgtEl>
                                          <p:spTgt spid="13">
                                            <p:txEl>
                                              <p:pRg st="12" end="12"/>
                                            </p:txEl>
                                          </p:spTgt>
                                        </p:tgtEl>
                                      </p:cBhvr>
                                    </p:animEffect>
                                  </p:childTnLst>
                                </p:cTn>
                              </p:par>
                              <p:par>
                                <p:cTn id="62" presetID="3" presetClass="entr" presetSubtype="10" fill="hold" nodeType="withEffect">
                                  <p:stCondLst>
                                    <p:cond delay="0"/>
                                  </p:stCondLst>
                                  <p:childTnLst>
                                    <p:set>
                                      <p:cBhvr>
                                        <p:cTn id="63" dur="1" fill="hold">
                                          <p:stCondLst>
                                            <p:cond delay="0"/>
                                          </p:stCondLst>
                                        </p:cTn>
                                        <p:tgtEl>
                                          <p:spTgt spid="13">
                                            <p:txEl>
                                              <p:pRg st="13" end="13"/>
                                            </p:txEl>
                                          </p:spTgt>
                                        </p:tgtEl>
                                        <p:attrNameLst>
                                          <p:attrName>style.visibility</p:attrName>
                                        </p:attrNameLst>
                                      </p:cBhvr>
                                      <p:to>
                                        <p:strVal val="visible"/>
                                      </p:to>
                                    </p:set>
                                    <p:animEffect transition="in" filter="blinds(horizontal)">
                                      <p:cBhvr>
                                        <p:cTn id="64" dur="500"/>
                                        <p:tgtEl>
                                          <p:spTgt spid="13">
                                            <p:txEl>
                                              <p:pRg st="13" end="13"/>
                                            </p:txEl>
                                          </p:spTgt>
                                        </p:tgtEl>
                                      </p:cBhvr>
                                    </p:animEffect>
                                  </p:childTnLst>
                                </p:cTn>
                              </p:par>
                              <p:par>
                                <p:cTn id="65" presetID="3" presetClass="entr" presetSubtype="10" fill="hold" nodeType="withEffect">
                                  <p:stCondLst>
                                    <p:cond delay="0"/>
                                  </p:stCondLst>
                                  <p:childTnLst>
                                    <p:set>
                                      <p:cBhvr>
                                        <p:cTn id="66" dur="1" fill="hold">
                                          <p:stCondLst>
                                            <p:cond delay="0"/>
                                          </p:stCondLst>
                                        </p:cTn>
                                        <p:tgtEl>
                                          <p:spTgt spid="13">
                                            <p:txEl>
                                              <p:pRg st="14" end="14"/>
                                            </p:txEl>
                                          </p:spTgt>
                                        </p:tgtEl>
                                        <p:attrNameLst>
                                          <p:attrName>style.visibility</p:attrName>
                                        </p:attrNameLst>
                                      </p:cBhvr>
                                      <p:to>
                                        <p:strVal val="visible"/>
                                      </p:to>
                                    </p:set>
                                    <p:animEffect transition="in" filter="blinds(horizontal)">
                                      <p:cBhvr>
                                        <p:cTn id="67" dur="500"/>
                                        <p:tgtEl>
                                          <p:spTgt spid="13">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nodeType="click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additive="base">
                                        <p:cTn id="72" dur="500" fill="hold"/>
                                        <p:tgtEl>
                                          <p:spTgt spid="17"/>
                                        </p:tgtEl>
                                        <p:attrNameLst>
                                          <p:attrName>ppt_x</p:attrName>
                                        </p:attrNameLst>
                                      </p:cBhvr>
                                      <p:tavLst>
                                        <p:tav tm="0">
                                          <p:val>
                                            <p:strVal val="#ppt_x"/>
                                          </p:val>
                                        </p:tav>
                                        <p:tav tm="100000">
                                          <p:val>
                                            <p:strVal val="#ppt_x"/>
                                          </p:val>
                                        </p:tav>
                                      </p:tavLst>
                                    </p:anim>
                                    <p:anim calcmode="lin" valueType="num">
                                      <p:cBhvr additive="base">
                                        <p:cTn id="73"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nodeType="clickEffect">
                                  <p:stCondLst>
                                    <p:cond delay="0"/>
                                  </p:stCondLst>
                                  <p:childTnLst>
                                    <p:set>
                                      <p:cBhvr>
                                        <p:cTn id="77" dur="1" fill="hold">
                                          <p:stCondLst>
                                            <p:cond delay="0"/>
                                          </p:stCondLst>
                                        </p:cTn>
                                        <p:tgtEl>
                                          <p:spTgt spid="13">
                                            <p:txEl>
                                              <p:pRg st="16" end="16"/>
                                            </p:txEl>
                                          </p:spTgt>
                                        </p:tgtEl>
                                        <p:attrNameLst>
                                          <p:attrName>style.visibility</p:attrName>
                                        </p:attrNameLst>
                                      </p:cBhvr>
                                      <p:to>
                                        <p:strVal val="visible"/>
                                      </p:to>
                                    </p:set>
                                    <p:animEffect transition="in" filter="blinds(horizontal)">
                                      <p:cBhvr>
                                        <p:cTn id="78" dur="500"/>
                                        <p:tgtEl>
                                          <p:spTgt spid="13">
                                            <p:txEl>
                                              <p:pRg st="16" end="16"/>
                                            </p:txEl>
                                          </p:spTgt>
                                        </p:tgtEl>
                                      </p:cBhvr>
                                    </p:animEffect>
                                  </p:childTnLst>
                                </p:cTn>
                              </p:par>
                              <p:par>
                                <p:cTn id="79" presetID="3" presetClass="entr" presetSubtype="10" fill="hold" nodeType="withEffect">
                                  <p:stCondLst>
                                    <p:cond delay="0"/>
                                  </p:stCondLst>
                                  <p:childTnLst>
                                    <p:set>
                                      <p:cBhvr>
                                        <p:cTn id="80" dur="1" fill="hold">
                                          <p:stCondLst>
                                            <p:cond delay="0"/>
                                          </p:stCondLst>
                                        </p:cTn>
                                        <p:tgtEl>
                                          <p:spTgt spid="13">
                                            <p:txEl>
                                              <p:pRg st="17" end="17"/>
                                            </p:txEl>
                                          </p:spTgt>
                                        </p:tgtEl>
                                        <p:attrNameLst>
                                          <p:attrName>style.visibility</p:attrName>
                                        </p:attrNameLst>
                                      </p:cBhvr>
                                      <p:to>
                                        <p:strVal val="visible"/>
                                      </p:to>
                                    </p:set>
                                    <p:animEffect transition="in" filter="blinds(horizontal)">
                                      <p:cBhvr>
                                        <p:cTn id="81" dur="500"/>
                                        <p:tgtEl>
                                          <p:spTgt spid="13">
                                            <p:txEl>
                                              <p:pRg st="17" end="17"/>
                                            </p:txEl>
                                          </p:spTgt>
                                        </p:tgtEl>
                                      </p:cBhvr>
                                    </p:animEffect>
                                  </p:childTnLst>
                                </p:cTn>
                              </p:par>
                              <p:par>
                                <p:cTn id="82" presetID="3" presetClass="entr" presetSubtype="10" fill="hold" nodeType="withEffect">
                                  <p:stCondLst>
                                    <p:cond delay="0"/>
                                  </p:stCondLst>
                                  <p:childTnLst>
                                    <p:set>
                                      <p:cBhvr>
                                        <p:cTn id="83" dur="1" fill="hold">
                                          <p:stCondLst>
                                            <p:cond delay="0"/>
                                          </p:stCondLst>
                                        </p:cTn>
                                        <p:tgtEl>
                                          <p:spTgt spid="13">
                                            <p:txEl>
                                              <p:pRg st="18" end="18"/>
                                            </p:txEl>
                                          </p:spTgt>
                                        </p:tgtEl>
                                        <p:attrNameLst>
                                          <p:attrName>style.visibility</p:attrName>
                                        </p:attrNameLst>
                                      </p:cBhvr>
                                      <p:to>
                                        <p:strVal val="visible"/>
                                      </p:to>
                                    </p:set>
                                    <p:animEffect transition="in" filter="blinds(horizontal)">
                                      <p:cBhvr>
                                        <p:cTn id="84" dur="500"/>
                                        <p:tgtEl>
                                          <p:spTgt spid="13">
                                            <p:txEl>
                                              <p:pRg st="18" end="18"/>
                                            </p:txEl>
                                          </p:spTgt>
                                        </p:tgtEl>
                                      </p:cBhvr>
                                    </p:animEffect>
                                  </p:childTnLst>
                                </p:cTn>
                              </p:par>
                              <p:par>
                                <p:cTn id="85" presetID="3" presetClass="entr" presetSubtype="10" fill="hold" nodeType="withEffect">
                                  <p:stCondLst>
                                    <p:cond delay="0"/>
                                  </p:stCondLst>
                                  <p:childTnLst>
                                    <p:set>
                                      <p:cBhvr>
                                        <p:cTn id="86" dur="1" fill="hold">
                                          <p:stCondLst>
                                            <p:cond delay="0"/>
                                          </p:stCondLst>
                                        </p:cTn>
                                        <p:tgtEl>
                                          <p:spTgt spid="13">
                                            <p:txEl>
                                              <p:pRg st="19" end="19"/>
                                            </p:txEl>
                                          </p:spTgt>
                                        </p:tgtEl>
                                        <p:attrNameLst>
                                          <p:attrName>style.visibility</p:attrName>
                                        </p:attrNameLst>
                                      </p:cBhvr>
                                      <p:to>
                                        <p:strVal val="visible"/>
                                      </p:to>
                                    </p:set>
                                    <p:animEffect transition="in" filter="blinds(horizontal)">
                                      <p:cBhvr>
                                        <p:cTn id="87" dur="500"/>
                                        <p:tgtEl>
                                          <p:spTgt spid="13">
                                            <p:txEl>
                                              <p:pRg st="19" end="19"/>
                                            </p:txEl>
                                          </p:spTgt>
                                        </p:tgtEl>
                                      </p:cBhvr>
                                    </p:animEffect>
                                  </p:childTnLst>
                                </p:cTn>
                              </p:par>
                              <p:par>
                                <p:cTn id="88" presetID="3" presetClass="entr" presetSubtype="10" fill="hold" nodeType="withEffect">
                                  <p:stCondLst>
                                    <p:cond delay="0"/>
                                  </p:stCondLst>
                                  <p:childTnLst>
                                    <p:set>
                                      <p:cBhvr>
                                        <p:cTn id="89" dur="1" fill="hold">
                                          <p:stCondLst>
                                            <p:cond delay="0"/>
                                          </p:stCondLst>
                                        </p:cTn>
                                        <p:tgtEl>
                                          <p:spTgt spid="13">
                                            <p:txEl>
                                              <p:pRg st="20" end="20"/>
                                            </p:txEl>
                                          </p:spTgt>
                                        </p:tgtEl>
                                        <p:attrNameLst>
                                          <p:attrName>style.visibility</p:attrName>
                                        </p:attrNameLst>
                                      </p:cBhvr>
                                      <p:to>
                                        <p:strVal val="visible"/>
                                      </p:to>
                                    </p:set>
                                    <p:animEffect transition="in" filter="blinds(horizontal)">
                                      <p:cBhvr>
                                        <p:cTn id="90" dur="500"/>
                                        <p:tgtEl>
                                          <p:spTgt spid="13">
                                            <p:txEl>
                                              <p:pRg st="20" end="20"/>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2" presetClass="entr" presetSubtype="4" fill="hold" nodeType="clickEffect">
                                  <p:stCondLst>
                                    <p:cond delay="0"/>
                                  </p:stCondLst>
                                  <p:childTnLst>
                                    <p:set>
                                      <p:cBhvr>
                                        <p:cTn id="94" dur="1" fill="hold">
                                          <p:stCondLst>
                                            <p:cond delay="0"/>
                                          </p:stCondLst>
                                        </p:cTn>
                                        <p:tgtEl>
                                          <p:spTgt spid="18"/>
                                        </p:tgtEl>
                                        <p:attrNameLst>
                                          <p:attrName>style.visibility</p:attrName>
                                        </p:attrNameLst>
                                      </p:cBhvr>
                                      <p:to>
                                        <p:strVal val="visible"/>
                                      </p:to>
                                    </p:set>
                                    <p:anim calcmode="lin" valueType="num">
                                      <p:cBhvr additive="base">
                                        <p:cTn id="95" dur="500" fill="hold"/>
                                        <p:tgtEl>
                                          <p:spTgt spid="18"/>
                                        </p:tgtEl>
                                        <p:attrNameLst>
                                          <p:attrName>ppt_x</p:attrName>
                                        </p:attrNameLst>
                                      </p:cBhvr>
                                      <p:tavLst>
                                        <p:tav tm="0">
                                          <p:val>
                                            <p:strVal val="#ppt_x"/>
                                          </p:val>
                                        </p:tav>
                                        <p:tav tm="100000">
                                          <p:val>
                                            <p:strVal val="#ppt_x"/>
                                          </p:val>
                                        </p:tav>
                                      </p:tavLst>
                                    </p:anim>
                                    <p:anim calcmode="lin" valueType="num">
                                      <p:cBhvr additive="base">
                                        <p:cTn id="9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60266" y="5567736"/>
            <a:ext cx="7543800" cy="914400"/>
          </a:xfrm>
        </p:spPr>
        <p:txBody>
          <a:bodyPr/>
          <a:lstStyle/>
          <a:p>
            <a:r>
              <a:rPr kumimoji="1" lang="en-US" altLang="zh-CN" dirty="0" smtClean="0"/>
              <a:t>Batch Query or not?</a:t>
            </a:r>
            <a:endParaRPr kumimoji="1" lang="zh-CN" altLang="en-US" dirty="0"/>
          </a:p>
        </p:txBody>
      </p:sp>
      <p:sp>
        <p:nvSpPr>
          <p:cNvPr id="5" name="文本框 4"/>
          <p:cNvSpPr txBox="1"/>
          <p:nvPr/>
        </p:nvSpPr>
        <p:spPr>
          <a:xfrm>
            <a:off x="560266" y="479813"/>
            <a:ext cx="2408582" cy="984885"/>
          </a:xfrm>
          <a:prstGeom prst="rect">
            <a:avLst/>
          </a:prstGeom>
          <a:noFill/>
        </p:spPr>
        <p:txBody>
          <a:bodyPr wrap="none" rtlCol="0">
            <a:spAutoFit/>
          </a:bodyPr>
          <a:lstStyle/>
          <a:p>
            <a:r>
              <a:rPr kumimoji="1" lang="en-US" altLang="zh-CN" sz="4000" b="1" dirty="0" smtClean="0">
                <a:solidFill>
                  <a:schemeClr val="bg1">
                    <a:lumMod val="50000"/>
                    <a:lumOff val="50000"/>
                  </a:schemeClr>
                </a:solidFill>
                <a:hlinkClick r:id="rId3"/>
              </a:rPr>
              <a:t>Facebook</a:t>
            </a:r>
            <a:endParaRPr kumimoji="1" lang="en-US" altLang="zh-CN" sz="4000" b="1" dirty="0" smtClean="0">
              <a:solidFill>
                <a:schemeClr val="bg1">
                  <a:lumMod val="50000"/>
                  <a:lumOff val="50000"/>
                </a:schemeClr>
              </a:solidFill>
            </a:endParaRPr>
          </a:p>
          <a:p>
            <a:r>
              <a:rPr kumimoji="1" lang="en-US" altLang="zh-CN" dirty="0"/>
              <a:t> </a:t>
            </a:r>
            <a:r>
              <a:rPr kumimoji="1" lang="en-US" altLang="zh-CN" dirty="0" smtClean="0"/>
              <a:t>    </a:t>
            </a:r>
            <a:endParaRPr kumimoji="1" lang="zh-CN" altLang="en-US" dirty="0"/>
          </a:p>
        </p:txBody>
      </p:sp>
      <p:sp>
        <p:nvSpPr>
          <p:cNvPr id="6" name="矩形 5"/>
          <p:cNvSpPr/>
          <p:nvPr/>
        </p:nvSpPr>
        <p:spPr>
          <a:xfrm>
            <a:off x="779577" y="1449310"/>
            <a:ext cx="4572000" cy="1754327"/>
          </a:xfrm>
          <a:prstGeom prst="rect">
            <a:avLst/>
          </a:prstGeom>
        </p:spPr>
        <p:txBody>
          <a:bodyPr>
            <a:spAutoFit/>
          </a:bodyPr>
          <a:lstStyle/>
          <a:p>
            <a:r>
              <a:rPr lang="en-US" altLang="zh-CN" dirty="0"/>
              <a:t>curl \</a:t>
            </a:r>
          </a:p>
          <a:p>
            <a:r>
              <a:rPr lang="fr-FR" altLang="zh-CN" dirty="0"/>
              <a:t>    -F '</a:t>
            </a:r>
            <a:r>
              <a:rPr lang="fr-FR" altLang="zh-CN" dirty="0" err="1"/>
              <a:t>access_token</a:t>
            </a:r>
            <a:r>
              <a:rPr lang="fr-FR" altLang="zh-CN" dirty="0"/>
              <a:t>=…' \</a:t>
            </a:r>
          </a:p>
          <a:p>
            <a:r>
              <a:rPr lang="fr-FR" altLang="zh-CN" dirty="0"/>
              <a:t>    -F 'batch=[{"</a:t>
            </a:r>
            <a:r>
              <a:rPr lang="fr-FR" altLang="zh-CN" dirty="0" err="1"/>
              <a:t>method</a:t>
            </a:r>
            <a:r>
              <a:rPr lang="fr-FR" altLang="zh-CN" dirty="0"/>
              <a:t>":"GET", "</a:t>
            </a:r>
            <a:r>
              <a:rPr lang="fr-FR" altLang="zh-CN" dirty="0" err="1"/>
              <a:t>relative_url":"me</a:t>
            </a:r>
            <a:r>
              <a:rPr lang="fr-FR" altLang="zh-CN" dirty="0"/>
              <a:t>"},{"</a:t>
            </a:r>
            <a:r>
              <a:rPr lang="fr-FR" altLang="zh-CN" dirty="0" err="1"/>
              <a:t>method</a:t>
            </a:r>
            <a:r>
              <a:rPr lang="fr-FR" altLang="zh-CN" dirty="0"/>
              <a:t>":"GET", "</a:t>
            </a:r>
            <a:r>
              <a:rPr lang="fr-FR" altLang="zh-CN" dirty="0" err="1"/>
              <a:t>relative_url":"me</a:t>
            </a:r>
            <a:r>
              <a:rPr lang="fr-FR" altLang="zh-CN" dirty="0"/>
              <a:t>/</a:t>
            </a:r>
            <a:r>
              <a:rPr lang="fr-FR" altLang="zh-CN" dirty="0" err="1"/>
              <a:t>friends?limit</a:t>
            </a:r>
            <a:r>
              <a:rPr lang="fr-FR" altLang="zh-CN" dirty="0"/>
              <a:t>=50"}]' \</a:t>
            </a:r>
          </a:p>
          <a:p>
            <a:r>
              <a:rPr lang="fr-FR" altLang="zh-CN" dirty="0" smtClean="0"/>
              <a:t>    </a:t>
            </a:r>
            <a:r>
              <a:rPr lang="fr-FR" altLang="zh-CN" dirty="0" smtClean="0">
                <a:hlinkClick r:id="rId4"/>
              </a:rPr>
              <a:t>https://graph.facebook.com</a:t>
            </a:r>
            <a:endParaRPr lang="fr-FR" altLang="zh-CN" dirty="0">
              <a:hlinkClick r:id="rId4"/>
            </a:endParaRPr>
          </a:p>
        </p:txBody>
      </p:sp>
      <p:sp>
        <p:nvSpPr>
          <p:cNvPr id="7" name="矩形 6"/>
          <p:cNvSpPr/>
          <p:nvPr/>
        </p:nvSpPr>
        <p:spPr>
          <a:xfrm>
            <a:off x="5285170" y="802979"/>
            <a:ext cx="3858829" cy="4524316"/>
          </a:xfrm>
          <a:prstGeom prst="rect">
            <a:avLst/>
          </a:prstGeom>
        </p:spPr>
        <p:txBody>
          <a:bodyPr wrap="square">
            <a:spAutoFit/>
          </a:bodyPr>
          <a:lstStyle/>
          <a:p>
            <a:r>
              <a:rPr lang="en-US" altLang="zh-CN" dirty="0"/>
              <a:t>[</a:t>
            </a:r>
            <a:endParaRPr lang="zh-CN" altLang="en-US" dirty="0"/>
          </a:p>
          <a:p>
            <a:r>
              <a:rPr lang="zh-CN" altLang="en-US" dirty="0"/>
              <a:t>    </a:t>
            </a:r>
            <a:r>
              <a:rPr lang="en-US" altLang="zh-CN" dirty="0"/>
              <a:t>{</a:t>
            </a:r>
            <a:r>
              <a:rPr lang="zh-CN" altLang="en-US" dirty="0"/>
              <a:t> </a:t>
            </a:r>
            <a:r>
              <a:rPr lang="en-US" altLang="zh-CN" dirty="0"/>
              <a:t>"code":</a:t>
            </a:r>
            <a:r>
              <a:rPr lang="zh-CN" altLang="en-US" dirty="0"/>
              <a:t> </a:t>
            </a:r>
            <a:r>
              <a:rPr lang="en-US" altLang="zh-CN" dirty="0"/>
              <a:t>200,</a:t>
            </a:r>
            <a:r>
              <a:rPr lang="zh-CN" altLang="en-US" dirty="0"/>
              <a:t> </a:t>
            </a:r>
          </a:p>
          <a:p>
            <a:r>
              <a:rPr lang="en-US" altLang="zh-CN" dirty="0"/>
              <a:t>      "headers":[</a:t>
            </a:r>
          </a:p>
          <a:p>
            <a:r>
              <a:rPr lang="en-US" altLang="zh-CN" dirty="0"/>
              <a:t>          { "name": "Content-Type", </a:t>
            </a:r>
          </a:p>
          <a:p>
            <a:r>
              <a:rPr lang="en-US" altLang="zh-CN" dirty="0"/>
              <a:t>            "value": "text/</a:t>
            </a:r>
            <a:r>
              <a:rPr lang="en-US" altLang="zh-CN" dirty="0" err="1"/>
              <a:t>javascript</a:t>
            </a:r>
            <a:r>
              <a:rPr lang="en-US" altLang="zh-CN" dirty="0"/>
              <a:t>; charset=UTF-8" }</a:t>
            </a:r>
          </a:p>
          <a:p>
            <a:r>
              <a:rPr lang="en-US" altLang="zh-CN" dirty="0"/>
              <a:t>      ],</a:t>
            </a:r>
          </a:p>
          <a:p>
            <a:r>
              <a:rPr lang="en-US" altLang="zh-CN" dirty="0"/>
              <a:t>      "body": "{\"id\":\"…\"}"},</a:t>
            </a:r>
          </a:p>
          <a:p>
            <a:r>
              <a:rPr lang="en-US" altLang="zh-CN" dirty="0"/>
              <a:t>    { "code": 200,</a:t>
            </a:r>
          </a:p>
          <a:p>
            <a:r>
              <a:rPr lang="en-US" altLang="zh-CN" dirty="0"/>
              <a:t>      "headers":[</a:t>
            </a:r>
          </a:p>
          <a:p>
            <a:r>
              <a:rPr lang="en-US" altLang="zh-CN" dirty="0"/>
              <a:t>          { "</a:t>
            </a:r>
            <a:r>
              <a:rPr lang="en-US" altLang="zh-CN" dirty="0" err="1"/>
              <a:t>name":"Content-Type</a:t>
            </a:r>
            <a:r>
              <a:rPr lang="en-US" altLang="zh-CN" dirty="0"/>
              <a:t>", </a:t>
            </a:r>
          </a:p>
          <a:p>
            <a:r>
              <a:rPr lang="en-US" altLang="zh-CN" dirty="0"/>
              <a:t>            "</a:t>
            </a:r>
            <a:r>
              <a:rPr lang="en-US" altLang="zh-CN" dirty="0" err="1"/>
              <a:t>value":"text</a:t>
            </a:r>
            <a:r>
              <a:rPr lang="en-US" altLang="zh-CN" dirty="0"/>
              <a:t>/</a:t>
            </a:r>
            <a:r>
              <a:rPr lang="en-US" altLang="zh-CN" dirty="0" err="1"/>
              <a:t>javascript</a:t>
            </a:r>
            <a:r>
              <a:rPr lang="en-US" altLang="zh-CN" dirty="0"/>
              <a:t>; charset=UTF-8"}</a:t>
            </a:r>
          </a:p>
          <a:p>
            <a:r>
              <a:rPr lang="en-US" altLang="zh-CN" dirty="0"/>
              <a:t>      ],</a:t>
            </a:r>
          </a:p>
          <a:p>
            <a:r>
              <a:rPr lang="en-US" altLang="zh-CN" dirty="0"/>
              <a:t>      "body":"{\"data\": [{…}]}}</a:t>
            </a:r>
          </a:p>
          <a:p>
            <a:r>
              <a:rPr lang="en-US" altLang="zh-CN" dirty="0"/>
              <a:t>]</a:t>
            </a:r>
          </a:p>
        </p:txBody>
      </p:sp>
    </p:spTree>
    <p:extLst>
      <p:ext uri="{BB962C8B-B14F-4D97-AF65-F5344CB8AC3E}">
        <p14:creationId xmlns:p14="http://schemas.microsoft.com/office/powerpoint/2010/main" val="48282239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98808" y="280971"/>
            <a:ext cx="3304761" cy="707886"/>
          </a:xfrm>
          <a:prstGeom prst="rect">
            <a:avLst/>
          </a:prstGeom>
          <a:noFill/>
        </p:spPr>
        <p:txBody>
          <a:bodyPr wrap="none" rtlCol="0">
            <a:spAutoFit/>
          </a:bodyPr>
          <a:lstStyle/>
          <a:p>
            <a:r>
              <a:rPr kumimoji="1" lang="en-US" altLang="zh-CN" sz="4000" b="1" dirty="0" smtClean="0">
                <a:hlinkClick r:id="rId3"/>
              </a:rPr>
              <a:t>Google batch</a:t>
            </a:r>
            <a:endParaRPr kumimoji="1" lang="zh-CN" altLang="en-US" sz="4000" b="1" dirty="0"/>
          </a:p>
        </p:txBody>
      </p:sp>
      <p:sp>
        <p:nvSpPr>
          <p:cNvPr id="5" name="矩形 4"/>
          <p:cNvSpPr/>
          <p:nvPr/>
        </p:nvSpPr>
        <p:spPr>
          <a:xfrm>
            <a:off x="298808" y="1297229"/>
            <a:ext cx="4572000" cy="5139871"/>
          </a:xfrm>
          <a:prstGeom prst="rect">
            <a:avLst/>
          </a:prstGeom>
        </p:spPr>
        <p:txBody>
          <a:bodyPr>
            <a:spAutoFit/>
          </a:bodyPr>
          <a:lstStyle/>
          <a:p>
            <a:r>
              <a:rPr lang="en-US" altLang="zh-CN" sz="800" dirty="0"/>
              <a:t>POST /batch HTTP/1.1</a:t>
            </a:r>
          </a:p>
          <a:p>
            <a:r>
              <a:rPr lang="en-US" altLang="zh-CN" sz="800" dirty="0"/>
              <a:t>Host: </a:t>
            </a:r>
            <a:r>
              <a:rPr lang="en-US" altLang="zh-CN" sz="800" dirty="0" err="1"/>
              <a:t>www.googleapis.com</a:t>
            </a:r>
            <a:endParaRPr lang="en-US" altLang="zh-CN" sz="800" dirty="0"/>
          </a:p>
          <a:p>
            <a:r>
              <a:rPr lang="en-US" altLang="zh-CN" sz="800" dirty="0"/>
              <a:t>Content-Length: </a:t>
            </a:r>
            <a:r>
              <a:rPr lang="en-US" altLang="zh-CN" sz="800" dirty="0" err="1"/>
              <a:t>content_length</a:t>
            </a:r>
            <a:endParaRPr lang="en-US" altLang="zh-CN" sz="800" dirty="0"/>
          </a:p>
          <a:p>
            <a:r>
              <a:rPr lang="en-US" altLang="zh-CN" sz="800" dirty="0"/>
              <a:t>Content-Type: multipart/mixed; boundary="===============7330845974216740156=="</a:t>
            </a:r>
          </a:p>
          <a:p>
            <a:r>
              <a:rPr lang="en-US" altLang="zh-CN" sz="800" dirty="0"/>
              <a:t>Authorization: Bearer oauth2_token</a:t>
            </a:r>
          </a:p>
          <a:p>
            <a:endParaRPr lang="en-US" altLang="zh-CN" sz="800" dirty="0"/>
          </a:p>
          <a:p>
            <a:endParaRPr lang="en-US" altLang="zh-CN" sz="800" dirty="0"/>
          </a:p>
          <a:p>
            <a:r>
              <a:rPr lang="en-US" altLang="zh-CN" sz="800" dirty="0"/>
              <a:t>--===============7330845974216740156==</a:t>
            </a:r>
          </a:p>
          <a:p>
            <a:r>
              <a:rPr lang="en-US" altLang="zh-CN" sz="800" dirty="0"/>
              <a:t>Content-Type: application/http</a:t>
            </a:r>
          </a:p>
          <a:p>
            <a:r>
              <a:rPr lang="en-US" altLang="zh-CN" sz="800" dirty="0"/>
              <a:t>Content-Transfer-Encoding: binary</a:t>
            </a:r>
          </a:p>
          <a:p>
            <a:r>
              <a:rPr lang="en-US" altLang="zh-CN" sz="800" dirty="0"/>
              <a:t>Content-ID: &lt;b29c5de2-0db4-490b-b421-6a51b598bd22+1&gt;</a:t>
            </a:r>
          </a:p>
          <a:p>
            <a:endParaRPr lang="en-US" altLang="zh-CN" sz="800" dirty="0"/>
          </a:p>
          <a:p>
            <a:r>
              <a:rPr lang="en-US" altLang="zh-CN" sz="800" dirty="0"/>
              <a:t>POST /storage/v1/b/example-bucket/o/obj1/</a:t>
            </a:r>
            <a:r>
              <a:rPr lang="en-US" altLang="zh-CN" sz="800" dirty="0" err="1"/>
              <a:t>acl?alt</a:t>
            </a:r>
            <a:r>
              <a:rPr lang="en-US" altLang="zh-CN" sz="800" dirty="0"/>
              <a:t>=</a:t>
            </a:r>
            <a:r>
              <a:rPr lang="en-US" altLang="zh-CN" sz="800" dirty="0" err="1"/>
              <a:t>json</a:t>
            </a:r>
            <a:r>
              <a:rPr lang="en-US" altLang="zh-CN" sz="800" dirty="0"/>
              <a:t> HTTP/1.1</a:t>
            </a:r>
          </a:p>
          <a:p>
            <a:r>
              <a:rPr lang="en-US" altLang="zh-CN" sz="800" dirty="0"/>
              <a:t>Content-Type: application/</a:t>
            </a:r>
            <a:r>
              <a:rPr lang="en-US" altLang="zh-CN" sz="800" dirty="0" err="1"/>
              <a:t>json</a:t>
            </a:r>
            <a:endParaRPr lang="en-US" altLang="zh-CN" sz="800" dirty="0"/>
          </a:p>
          <a:p>
            <a:r>
              <a:rPr lang="en-US" altLang="zh-CN" sz="800" dirty="0"/>
              <a:t>accept: application/</a:t>
            </a:r>
            <a:r>
              <a:rPr lang="en-US" altLang="zh-CN" sz="800" dirty="0" err="1"/>
              <a:t>json</a:t>
            </a:r>
            <a:endParaRPr lang="en-US" altLang="zh-CN" sz="800" dirty="0"/>
          </a:p>
          <a:p>
            <a:r>
              <a:rPr lang="en-US" altLang="zh-CN" sz="800" dirty="0"/>
              <a:t>content-length: 40</a:t>
            </a:r>
          </a:p>
          <a:p>
            <a:endParaRPr lang="en-US" altLang="zh-CN" sz="800" dirty="0"/>
          </a:p>
          <a:p>
            <a:r>
              <a:rPr lang="en-US" altLang="zh-CN" sz="800" dirty="0"/>
              <a:t>{"role": "READER", "entity": "</a:t>
            </a:r>
            <a:r>
              <a:rPr lang="en-US" altLang="zh-CN" sz="800" dirty="0" err="1"/>
              <a:t>allUsers</a:t>
            </a:r>
            <a:r>
              <a:rPr lang="en-US" altLang="zh-CN" sz="800" dirty="0"/>
              <a:t>"}</a:t>
            </a:r>
          </a:p>
          <a:p>
            <a:r>
              <a:rPr lang="en-US" altLang="zh-CN" sz="800" dirty="0"/>
              <a:t>--===============7330845974216740156==</a:t>
            </a:r>
          </a:p>
          <a:p>
            <a:r>
              <a:rPr lang="en-US" altLang="zh-CN" sz="800" dirty="0"/>
              <a:t>Content-Type: application/http</a:t>
            </a:r>
          </a:p>
          <a:p>
            <a:r>
              <a:rPr lang="en-US" altLang="zh-CN" sz="800" dirty="0"/>
              <a:t>Content-Transfer-Encoding: binary</a:t>
            </a:r>
          </a:p>
          <a:p>
            <a:r>
              <a:rPr lang="en-US" altLang="zh-CN" sz="800" dirty="0"/>
              <a:t>Content-ID: &lt;b29c5de2-0db4-490b-b421-6a51b598bd22+2&gt;</a:t>
            </a:r>
          </a:p>
          <a:p>
            <a:endParaRPr lang="en-US" altLang="zh-CN" sz="800" dirty="0"/>
          </a:p>
          <a:p>
            <a:r>
              <a:rPr lang="en-US" altLang="zh-CN" sz="800" dirty="0"/>
              <a:t>POST /storage/v1/b/example-bucket/o/obj2/</a:t>
            </a:r>
            <a:r>
              <a:rPr lang="en-US" altLang="zh-CN" sz="800" dirty="0" err="1"/>
              <a:t>acl?alt</a:t>
            </a:r>
            <a:r>
              <a:rPr lang="en-US" altLang="zh-CN" sz="800" dirty="0"/>
              <a:t>=</a:t>
            </a:r>
            <a:r>
              <a:rPr lang="en-US" altLang="zh-CN" sz="800" dirty="0" err="1"/>
              <a:t>json</a:t>
            </a:r>
            <a:r>
              <a:rPr lang="en-US" altLang="zh-CN" sz="800" dirty="0"/>
              <a:t> HTTP/1.1</a:t>
            </a:r>
          </a:p>
          <a:p>
            <a:r>
              <a:rPr lang="en-US" altLang="zh-CN" sz="800" dirty="0"/>
              <a:t>Content-Type: application/</a:t>
            </a:r>
            <a:r>
              <a:rPr lang="en-US" altLang="zh-CN" sz="800" dirty="0" err="1"/>
              <a:t>json</a:t>
            </a:r>
            <a:endParaRPr lang="en-US" altLang="zh-CN" sz="800" dirty="0"/>
          </a:p>
          <a:p>
            <a:r>
              <a:rPr lang="en-US" altLang="zh-CN" sz="800" dirty="0"/>
              <a:t>accept: application/</a:t>
            </a:r>
            <a:r>
              <a:rPr lang="en-US" altLang="zh-CN" sz="800" dirty="0" err="1"/>
              <a:t>json</a:t>
            </a:r>
            <a:endParaRPr lang="en-US" altLang="zh-CN" sz="800" dirty="0"/>
          </a:p>
          <a:p>
            <a:r>
              <a:rPr lang="en-US" altLang="zh-CN" sz="800" dirty="0"/>
              <a:t>content-length: 40</a:t>
            </a:r>
          </a:p>
          <a:p>
            <a:endParaRPr lang="en-US" altLang="zh-CN" sz="800" dirty="0"/>
          </a:p>
          <a:p>
            <a:r>
              <a:rPr lang="en-US" altLang="zh-CN" sz="800" dirty="0"/>
              <a:t>{"role": "READER", "entity": "</a:t>
            </a:r>
            <a:r>
              <a:rPr lang="en-US" altLang="zh-CN" sz="800" dirty="0" err="1"/>
              <a:t>allUsers</a:t>
            </a:r>
            <a:r>
              <a:rPr lang="en-US" altLang="zh-CN" sz="800" dirty="0"/>
              <a:t>"}</a:t>
            </a:r>
          </a:p>
          <a:p>
            <a:r>
              <a:rPr lang="en-US" altLang="zh-CN" sz="800" dirty="0"/>
              <a:t>--===============7330845974216740156==</a:t>
            </a:r>
          </a:p>
          <a:p>
            <a:r>
              <a:rPr lang="en-US" altLang="zh-CN" sz="800" dirty="0"/>
              <a:t>Content-Type: application/http</a:t>
            </a:r>
          </a:p>
          <a:p>
            <a:r>
              <a:rPr lang="en-US" altLang="zh-CN" sz="800" dirty="0"/>
              <a:t>Content-Transfer-Encoding: binary</a:t>
            </a:r>
          </a:p>
          <a:p>
            <a:r>
              <a:rPr lang="en-US" altLang="zh-CN" sz="800" dirty="0"/>
              <a:t>Content-ID: &lt;b29c5de2-0db4-490b-b421-6a51b598bd22+3&gt;</a:t>
            </a:r>
          </a:p>
          <a:p>
            <a:endParaRPr lang="en-US" altLang="zh-CN" sz="800" dirty="0"/>
          </a:p>
          <a:p>
            <a:r>
              <a:rPr lang="en-US" altLang="zh-CN" sz="800" dirty="0"/>
              <a:t>POST /storage/v1/b/example-bucket/o/obj3/</a:t>
            </a:r>
            <a:r>
              <a:rPr lang="en-US" altLang="zh-CN" sz="800" dirty="0" err="1"/>
              <a:t>acl?alt</a:t>
            </a:r>
            <a:r>
              <a:rPr lang="en-US" altLang="zh-CN" sz="800" dirty="0"/>
              <a:t>=</a:t>
            </a:r>
            <a:r>
              <a:rPr lang="en-US" altLang="zh-CN" sz="800" dirty="0" err="1"/>
              <a:t>json</a:t>
            </a:r>
            <a:r>
              <a:rPr lang="en-US" altLang="zh-CN" sz="800" dirty="0"/>
              <a:t> HTTP/1.1</a:t>
            </a:r>
          </a:p>
          <a:p>
            <a:r>
              <a:rPr lang="en-US" altLang="zh-CN" sz="800" dirty="0"/>
              <a:t>Content-Type: application/</a:t>
            </a:r>
            <a:r>
              <a:rPr lang="en-US" altLang="zh-CN" sz="800" dirty="0" err="1"/>
              <a:t>json</a:t>
            </a:r>
            <a:endParaRPr lang="en-US" altLang="zh-CN" sz="800" dirty="0"/>
          </a:p>
          <a:p>
            <a:r>
              <a:rPr lang="en-US" altLang="zh-CN" sz="800" dirty="0"/>
              <a:t>accept: application/</a:t>
            </a:r>
            <a:r>
              <a:rPr lang="en-US" altLang="zh-CN" sz="800" dirty="0" err="1"/>
              <a:t>json</a:t>
            </a:r>
            <a:endParaRPr lang="en-US" altLang="zh-CN" sz="800" dirty="0"/>
          </a:p>
          <a:p>
            <a:r>
              <a:rPr lang="en-US" altLang="zh-CN" sz="800" dirty="0"/>
              <a:t>content-length: 40</a:t>
            </a:r>
          </a:p>
          <a:p>
            <a:endParaRPr lang="en-US" altLang="zh-CN" sz="800" dirty="0"/>
          </a:p>
          <a:p>
            <a:r>
              <a:rPr lang="en-US" altLang="zh-CN" sz="800" dirty="0"/>
              <a:t>{"role": "READER", "entity": "</a:t>
            </a:r>
            <a:r>
              <a:rPr lang="en-US" altLang="zh-CN" sz="800" dirty="0" err="1"/>
              <a:t>allUsers</a:t>
            </a:r>
            <a:r>
              <a:rPr lang="en-US" altLang="zh-CN" sz="800" dirty="0"/>
              <a:t>"}</a:t>
            </a:r>
          </a:p>
          <a:p>
            <a:r>
              <a:rPr lang="en-US" altLang="zh-CN" sz="800" dirty="0"/>
              <a:t>--===============7330845974216740156==--</a:t>
            </a:r>
            <a:endParaRPr lang="zh-CN" altLang="en-US" sz="800" dirty="0"/>
          </a:p>
        </p:txBody>
      </p:sp>
      <p:sp>
        <p:nvSpPr>
          <p:cNvPr id="8" name="矩形 7"/>
          <p:cNvSpPr/>
          <p:nvPr/>
        </p:nvSpPr>
        <p:spPr>
          <a:xfrm>
            <a:off x="4572000" y="280971"/>
            <a:ext cx="4572000" cy="9202515"/>
          </a:xfrm>
          <a:prstGeom prst="rect">
            <a:avLst/>
          </a:prstGeom>
        </p:spPr>
        <p:txBody>
          <a:bodyPr>
            <a:spAutoFit/>
          </a:bodyPr>
          <a:lstStyle/>
          <a:p>
            <a:r>
              <a:rPr lang="en-US" altLang="zh-CN" sz="800" dirty="0"/>
              <a:t>HTTP/1.1 200 OK</a:t>
            </a:r>
          </a:p>
          <a:p>
            <a:r>
              <a:rPr lang="en-US" altLang="zh-CN" sz="800" dirty="0"/>
              <a:t>Content-Type: multipart/mixed; boundary=batch_pK7JBAk73-E=_AA5eFwv4m2Q=</a:t>
            </a:r>
          </a:p>
          <a:p>
            <a:r>
              <a:rPr lang="en-US" altLang="zh-CN" sz="800" dirty="0"/>
              <a:t>Date: Tue, 22 Jan 2013 18:56:00 GMT</a:t>
            </a:r>
          </a:p>
          <a:p>
            <a:r>
              <a:rPr lang="en-US" altLang="zh-CN" sz="800" dirty="0"/>
              <a:t>Expires: Tue, 22 Jan 2013 18:56:00 GMT</a:t>
            </a:r>
          </a:p>
          <a:p>
            <a:r>
              <a:rPr lang="en-US" altLang="zh-CN" sz="800" dirty="0"/>
              <a:t>Cache-Control: private, max-age=0</a:t>
            </a:r>
          </a:p>
          <a:p>
            <a:r>
              <a:rPr lang="en-US" altLang="zh-CN" sz="800" dirty="0"/>
              <a:t>Content-Length: 1972</a:t>
            </a:r>
          </a:p>
          <a:p>
            <a:endParaRPr lang="en-US" altLang="zh-CN" sz="800" dirty="0"/>
          </a:p>
          <a:p>
            <a:r>
              <a:rPr lang="en-US" altLang="zh-CN" sz="800" dirty="0"/>
              <a:t>--batch_pK7JBAk73-E=_AA5eFwv4m2Q=</a:t>
            </a:r>
          </a:p>
          <a:p>
            <a:r>
              <a:rPr lang="en-US" altLang="zh-CN" sz="800" dirty="0"/>
              <a:t>Content-Type: application/http</a:t>
            </a:r>
          </a:p>
          <a:p>
            <a:r>
              <a:rPr lang="en-US" altLang="zh-CN" sz="800" dirty="0"/>
              <a:t>Content-ID: &lt;response-8a09ca85-8d1d-4f45-9eb0-da8e8b07ec83+1&gt;</a:t>
            </a:r>
          </a:p>
          <a:p>
            <a:endParaRPr lang="en-US" altLang="zh-CN" sz="800" dirty="0"/>
          </a:p>
          <a:p>
            <a:r>
              <a:rPr lang="en-US" altLang="zh-CN" sz="800" dirty="0"/>
              <a:t>HTTP/1.1 200 OK</a:t>
            </a:r>
          </a:p>
          <a:p>
            <a:r>
              <a:rPr lang="en-US" altLang="zh-CN" sz="800" dirty="0" err="1"/>
              <a:t>ETag</a:t>
            </a:r>
            <a:r>
              <a:rPr lang="en-US" altLang="zh-CN" sz="800" dirty="0"/>
              <a:t>: "lGaP-E0memYDumK16YuUDM_6Gf0/V43j6azD55CPRGb9b6uytDYl61Y"</a:t>
            </a:r>
          </a:p>
          <a:p>
            <a:r>
              <a:rPr lang="en-US" altLang="zh-CN" sz="800" dirty="0"/>
              <a:t>Content-Type: application/</a:t>
            </a:r>
            <a:r>
              <a:rPr lang="en-US" altLang="zh-CN" sz="800" dirty="0" err="1"/>
              <a:t>json</a:t>
            </a:r>
            <a:r>
              <a:rPr lang="en-US" altLang="zh-CN" sz="800" dirty="0"/>
              <a:t>; charset=UTF-8</a:t>
            </a:r>
          </a:p>
          <a:p>
            <a:r>
              <a:rPr lang="en-US" altLang="zh-CN" sz="800" dirty="0"/>
              <a:t>Date: Tue, 22 Jan 2013 18:56:00 GMT</a:t>
            </a:r>
          </a:p>
          <a:p>
            <a:r>
              <a:rPr lang="en-US" altLang="zh-CN" sz="800" dirty="0"/>
              <a:t>Expires: Tue, 22 Jan 2013 18:56:00 GMT</a:t>
            </a:r>
          </a:p>
          <a:p>
            <a:r>
              <a:rPr lang="en-US" altLang="zh-CN" sz="800" dirty="0"/>
              <a:t>Cache-Control: private, max-age=0</a:t>
            </a:r>
          </a:p>
          <a:p>
            <a:r>
              <a:rPr lang="en-US" altLang="zh-CN" sz="800" dirty="0"/>
              <a:t>Content-Length: 247</a:t>
            </a:r>
          </a:p>
          <a:p>
            <a:endParaRPr lang="en-US" altLang="zh-CN" sz="800" dirty="0"/>
          </a:p>
          <a:p>
            <a:r>
              <a:rPr lang="en-US" altLang="zh-CN" sz="800" dirty="0"/>
              <a:t>{</a:t>
            </a:r>
          </a:p>
          <a:p>
            <a:r>
              <a:rPr lang="en-US" altLang="zh-CN" sz="800" dirty="0"/>
              <a:t> "kind": "</a:t>
            </a:r>
            <a:r>
              <a:rPr lang="en-US" altLang="zh-CN" sz="800" dirty="0" err="1"/>
              <a:t>storage#objectAccessControl</a:t>
            </a:r>
            <a:r>
              <a:rPr lang="en-US" altLang="zh-CN" sz="800" dirty="0"/>
              <a:t>",</a:t>
            </a:r>
          </a:p>
          <a:p>
            <a:r>
              <a:rPr lang="en-US" altLang="zh-CN" sz="800" dirty="0"/>
              <a:t> "id": "example-bucket/obj1/</a:t>
            </a:r>
            <a:r>
              <a:rPr lang="en-US" altLang="zh-CN" sz="800" dirty="0" err="1"/>
              <a:t>allUsers</a:t>
            </a:r>
            <a:r>
              <a:rPr lang="en-US" altLang="zh-CN" sz="800" dirty="0"/>
              <a:t>",</a:t>
            </a:r>
          </a:p>
          <a:p>
            <a:r>
              <a:rPr lang="en-US" altLang="zh-CN" sz="800" dirty="0"/>
              <a:t> "</a:t>
            </a:r>
            <a:r>
              <a:rPr lang="en-US" altLang="zh-CN" sz="800" dirty="0" err="1"/>
              <a:t>selfLink</a:t>
            </a:r>
            <a:r>
              <a:rPr lang="en-US" altLang="zh-CN" sz="800" dirty="0"/>
              <a:t>": "https://</a:t>
            </a:r>
            <a:r>
              <a:rPr lang="en-US" altLang="zh-CN" sz="800" dirty="0" err="1"/>
              <a:t>www.googleapis.com</a:t>
            </a:r>
            <a:r>
              <a:rPr lang="en-US" altLang="zh-CN" sz="800" dirty="0"/>
              <a:t>/storage/v1/b/example-bucket/o/obj1/</a:t>
            </a:r>
            <a:r>
              <a:rPr lang="en-US" altLang="zh-CN" sz="800" dirty="0" err="1"/>
              <a:t>acl</a:t>
            </a:r>
            <a:r>
              <a:rPr lang="en-US" altLang="zh-CN" sz="800" dirty="0"/>
              <a:t>/</a:t>
            </a:r>
            <a:r>
              <a:rPr lang="en-US" altLang="zh-CN" sz="800" dirty="0" err="1"/>
              <a:t>allUsers</a:t>
            </a:r>
            <a:r>
              <a:rPr lang="en-US" altLang="zh-CN" sz="800" dirty="0"/>
              <a:t>",</a:t>
            </a:r>
          </a:p>
          <a:p>
            <a:r>
              <a:rPr lang="en-US" altLang="zh-CN" sz="800" dirty="0"/>
              <a:t> "bucket": "example-bucket",</a:t>
            </a:r>
          </a:p>
          <a:p>
            <a:r>
              <a:rPr lang="en-US" altLang="zh-CN" sz="800" dirty="0"/>
              <a:t> "object": "obj1",</a:t>
            </a:r>
          </a:p>
          <a:p>
            <a:r>
              <a:rPr lang="en-US" altLang="zh-CN" sz="800" dirty="0"/>
              <a:t> "entity": "</a:t>
            </a:r>
            <a:r>
              <a:rPr lang="en-US" altLang="zh-CN" sz="800" dirty="0" err="1"/>
              <a:t>allUsers</a:t>
            </a:r>
            <a:r>
              <a:rPr lang="en-US" altLang="zh-CN" sz="800" dirty="0"/>
              <a:t>",</a:t>
            </a:r>
          </a:p>
          <a:p>
            <a:r>
              <a:rPr lang="en-US" altLang="zh-CN" sz="800" dirty="0"/>
              <a:t> "role": "READER"</a:t>
            </a:r>
          </a:p>
          <a:p>
            <a:r>
              <a:rPr lang="en-US" altLang="zh-CN" sz="800" dirty="0"/>
              <a:t>}</a:t>
            </a:r>
          </a:p>
          <a:p>
            <a:endParaRPr lang="en-US" altLang="zh-CN" sz="800" dirty="0"/>
          </a:p>
          <a:p>
            <a:r>
              <a:rPr lang="en-US" altLang="zh-CN" sz="800" dirty="0"/>
              <a:t>--batch_pK7JBAk73-E=_AA5eFwv4m2Q=</a:t>
            </a:r>
          </a:p>
          <a:p>
            <a:r>
              <a:rPr lang="en-US" altLang="zh-CN" sz="800" dirty="0"/>
              <a:t>Content-Type: application/http</a:t>
            </a:r>
          </a:p>
          <a:p>
            <a:r>
              <a:rPr lang="en-US" altLang="zh-CN" sz="800" dirty="0"/>
              <a:t>Content-ID: </a:t>
            </a:r>
          </a:p>
          <a:p>
            <a:endParaRPr lang="en-US" altLang="zh-CN" sz="800" dirty="0"/>
          </a:p>
          <a:p>
            <a:r>
              <a:rPr lang="en-US" altLang="zh-CN" sz="800" dirty="0"/>
              <a:t>HTTP/1.1 200 OK</a:t>
            </a:r>
          </a:p>
          <a:p>
            <a:r>
              <a:rPr lang="en-US" altLang="zh-CN" sz="800" dirty="0" err="1"/>
              <a:t>ETag</a:t>
            </a:r>
            <a:r>
              <a:rPr lang="en-US" altLang="zh-CN" sz="800" dirty="0"/>
              <a:t>: "lGaP-E0memYDumK16YuUDM_6Gf0/91POdd-sxSAkJnS8Dm7wMxBSDKk"</a:t>
            </a:r>
          </a:p>
          <a:p>
            <a:r>
              <a:rPr lang="en-US" altLang="zh-CN" sz="800" dirty="0"/>
              <a:t>Content-Type: application/</a:t>
            </a:r>
            <a:r>
              <a:rPr lang="en-US" altLang="zh-CN" sz="800" dirty="0" err="1"/>
              <a:t>json</a:t>
            </a:r>
            <a:r>
              <a:rPr lang="en-US" altLang="zh-CN" sz="800" dirty="0"/>
              <a:t>; charset=UTF-8</a:t>
            </a:r>
          </a:p>
          <a:p>
            <a:r>
              <a:rPr lang="en-US" altLang="zh-CN" sz="800" dirty="0"/>
              <a:t>Date: Tue, 22 Jan 2013 18:56:00 GMT</a:t>
            </a:r>
          </a:p>
          <a:p>
            <a:r>
              <a:rPr lang="en-US" altLang="zh-CN" sz="800" dirty="0"/>
              <a:t>Expires: Tue, 22 Jan 2013 18:56:00 GMT</a:t>
            </a:r>
          </a:p>
          <a:p>
            <a:r>
              <a:rPr lang="en-US" altLang="zh-CN" sz="800" dirty="0"/>
              <a:t>Cache-Control: private, max-age=0</a:t>
            </a:r>
          </a:p>
          <a:p>
            <a:r>
              <a:rPr lang="en-US" altLang="zh-CN" sz="800" dirty="0"/>
              <a:t>Content-Length: 247</a:t>
            </a:r>
          </a:p>
          <a:p>
            <a:endParaRPr lang="en-US" altLang="zh-CN" sz="800" dirty="0"/>
          </a:p>
          <a:p>
            <a:r>
              <a:rPr lang="en-US" altLang="zh-CN" sz="800" dirty="0"/>
              <a:t>{</a:t>
            </a:r>
          </a:p>
          <a:p>
            <a:r>
              <a:rPr lang="en-US" altLang="zh-CN" sz="800" dirty="0"/>
              <a:t> "kind": "</a:t>
            </a:r>
            <a:r>
              <a:rPr lang="en-US" altLang="zh-CN" sz="800" dirty="0" err="1"/>
              <a:t>storage#objectAccessControl</a:t>
            </a:r>
            <a:r>
              <a:rPr lang="en-US" altLang="zh-CN" sz="800" dirty="0"/>
              <a:t>",</a:t>
            </a:r>
          </a:p>
          <a:p>
            <a:r>
              <a:rPr lang="en-US" altLang="zh-CN" sz="800" dirty="0"/>
              <a:t> "id": "example-bucket/obj2/</a:t>
            </a:r>
            <a:r>
              <a:rPr lang="en-US" altLang="zh-CN" sz="800" dirty="0" err="1"/>
              <a:t>allUsers</a:t>
            </a:r>
            <a:r>
              <a:rPr lang="en-US" altLang="zh-CN" sz="800" dirty="0"/>
              <a:t>",</a:t>
            </a:r>
          </a:p>
          <a:p>
            <a:r>
              <a:rPr lang="en-US" altLang="zh-CN" sz="800" dirty="0"/>
              <a:t> "</a:t>
            </a:r>
            <a:r>
              <a:rPr lang="en-US" altLang="zh-CN" sz="800" dirty="0" err="1"/>
              <a:t>selfLink</a:t>
            </a:r>
            <a:r>
              <a:rPr lang="en-US" altLang="zh-CN" sz="800" dirty="0"/>
              <a:t>": "https://</a:t>
            </a:r>
            <a:r>
              <a:rPr lang="en-US" altLang="zh-CN" sz="800" dirty="0" err="1"/>
              <a:t>www.googleapis.com</a:t>
            </a:r>
            <a:r>
              <a:rPr lang="en-US" altLang="zh-CN" sz="800" dirty="0"/>
              <a:t>/storage/v1/b/example-bucket/o/obj2/</a:t>
            </a:r>
            <a:r>
              <a:rPr lang="en-US" altLang="zh-CN" sz="800" dirty="0" err="1"/>
              <a:t>acl</a:t>
            </a:r>
            <a:r>
              <a:rPr lang="en-US" altLang="zh-CN" sz="800" dirty="0"/>
              <a:t>/</a:t>
            </a:r>
            <a:r>
              <a:rPr lang="en-US" altLang="zh-CN" sz="800" dirty="0" err="1"/>
              <a:t>allUsers</a:t>
            </a:r>
            <a:r>
              <a:rPr lang="en-US" altLang="zh-CN" sz="800" dirty="0"/>
              <a:t>",</a:t>
            </a:r>
          </a:p>
          <a:p>
            <a:r>
              <a:rPr lang="en-US" altLang="zh-CN" sz="800" dirty="0"/>
              <a:t> "bucket": "example-bucket",</a:t>
            </a:r>
          </a:p>
          <a:p>
            <a:r>
              <a:rPr lang="en-US" altLang="zh-CN" sz="800" dirty="0"/>
              <a:t> "object": "obj2",</a:t>
            </a:r>
          </a:p>
          <a:p>
            <a:r>
              <a:rPr lang="en-US" altLang="zh-CN" sz="800" dirty="0"/>
              <a:t> "entity": "</a:t>
            </a:r>
            <a:r>
              <a:rPr lang="en-US" altLang="zh-CN" sz="800" dirty="0" err="1"/>
              <a:t>allUsers</a:t>
            </a:r>
            <a:r>
              <a:rPr lang="en-US" altLang="zh-CN" sz="800" dirty="0"/>
              <a:t>",</a:t>
            </a:r>
          </a:p>
          <a:p>
            <a:r>
              <a:rPr lang="en-US" altLang="zh-CN" sz="800" dirty="0"/>
              <a:t> "role": "READER"</a:t>
            </a:r>
          </a:p>
          <a:p>
            <a:r>
              <a:rPr lang="en-US" altLang="zh-CN" sz="800" dirty="0"/>
              <a:t>}</a:t>
            </a:r>
          </a:p>
          <a:p>
            <a:endParaRPr lang="en-US" altLang="zh-CN" sz="800" dirty="0"/>
          </a:p>
          <a:p>
            <a:r>
              <a:rPr lang="en-US" altLang="zh-CN" sz="800" dirty="0"/>
              <a:t>--batch_pK7JBAk73-E=_AA5eFwv4m2Q=</a:t>
            </a:r>
          </a:p>
          <a:p>
            <a:r>
              <a:rPr lang="en-US" altLang="zh-CN" sz="800" dirty="0"/>
              <a:t>Content-Type: application/http</a:t>
            </a:r>
          </a:p>
          <a:p>
            <a:r>
              <a:rPr lang="en-US" altLang="zh-CN" sz="800" dirty="0"/>
              <a:t>Content-ID: </a:t>
            </a:r>
          </a:p>
          <a:p>
            <a:endParaRPr lang="en-US" altLang="zh-CN" sz="800" dirty="0"/>
          </a:p>
          <a:p>
            <a:r>
              <a:rPr lang="en-US" altLang="zh-CN" sz="800" dirty="0"/>
              <a:t>HTTP/1.1 200 OK</a:t>
            </a:r>
          </a:p>
          <a:p>
            <a:r>
              <a:rPr lang="en-US" altLang="zh-CN" sz="800" dirty="0" err="1"/>
              <a:t>ETag</a:t>
            </a:r>
            <a:r>
              <a:rPr lang="en-US" altLang="zh-CN" sz="800" dirty="0"/>
              <a:t>: "lGaP-E0memYDumK16YuUDM_6Gf0/d2Z1F1_ZVbB1dC0YKM9rX5VAgIQ"</a:t>
            </a:r>
          </a:p>
          <a:p>
            <a:r>
              <a:rPr lang="en-US" altLang="zh-CN" sz="800" dirty="0"/>
              <a:t>Content-Type: application/</a:t>
            </a:r>
            <a:r>
              <a:rPr lang="en-US" altLang="zh-CN" sz="800" dirty="0" err="1"/>
              <a:t>json</a:t>
            </a:r>
            <a:r>
              <a:rPr lang="en-US" altLang="zh-CN" sz="800" dirty="0"/>
              <a:t>; charset=UTF-8</a:t>
            </a:r>
          </a:p>
          <a:p>
            <a:r>
              <a:rPr lang="en-US" altLang="zh-CN" sz="800" dirty="0"/>
              <a:t>Date: Tue, 22 Jan 2013 18:56:00 GMT</a:t>
            </a:r>
          </a:p>
          <a:p>
            <a:r>
              <a:rPr lang="en-US" altLang="zh-CN" sz="800" dirty="0"/>
              <a:t>Expires: Tue, 22 Jan 2013 18:56:00 GMT</a:t>
            </a:r>
          </a:p>
          <a:p>
            <a:r>
              <a:rPr lang="en-US" altLang="zh-CN" sz="800" dirty="0"/>
              <a:t>Cache-Control: private, max-age=0</a:t>
            </a:r>
          </a:p>
          <a:p>
            <a:r>
              <a:rPr lang="en-US" altLang="zh-CN" sz="800" dirty="0"/>
              <a:t>Content-Length: 247</a:t>
            </a:r>
          </a:p>
          <a:p>
            <a:endParaRPr lang="en-US" altLang="zh-CN" sz="800" dirty="0"/>
          </a:p>
          <a:p>
            <a:r>
              <a:rPr lang="en-US" altLang="zh-CN" sz="800" dirty="0"/>
              <a:t>{</a:t>
            </a:r>
          </a:p>
          <a:p>
            <a:r>
              <a:rPr lang="en-US" altLang="zh-CN" sz="800" dirty="0"/>
              <a:t> "kind": "</a:t>
            </a:r>
            <a:r>
              <a:rPr lang="en-US" altLang="zh-CN" sz="800" dirty="0" err="1"/>
              <a:t>storage#objectAccessControl</a:t>
            </a:r>
            <a:r>
              <a:rPr lang="en-US" altLang="zh-CN" sz="800" dirty="0"/>
              <a:t>",</a:t>
            </a:r>
          </a:p>
          <a:p>
            <a:r>
              <a:rPr lang="en-US" altLang="zh-CN" sz="800" dirty="0"/>
              <a:t> "id": "example-bucket/obj3/</a:t>
            </a:r>
            <a:r>
              <a:rPr lang="en-US" altLang="zh-CN" sz="800" dirty="0" err="1"/>
              <a:t>allUsers</a:t>
            </a:r>
            <a:r>
              <a:rPr lang="en-US" altLang="zh-CN" sz="800" dirty="0"/>
              <a:t>",</a:t>
            </a:r>
          </a:p>
          <a:p>
            <a:r>
              <a:rPr lang="en-US" altLang="zh-CN" sz="800" dirty="0"/>
              <a:t> "</a:t>
            </a:r>
            <a:r>
              <a:rPr lang="en-US" altLang="zh-CN" sz="800" dirty="0" err="1"/>
              <a:t>selfLink</a:t>
            </a:r>
            <a:r>
              <a:rPr lang="en-US" altLang="zh-CN" sz="800" dirty="0"/>
              <a:t>": "https://</a:t>
            </a:r>
            <a:r>
              <a:rPr lang="en-US" altLang="zh-CN" sz="800" dirty="0" err="1"/>
              <a:t>www.googleapis.com</a:t>
            </a:r>
            <a:r>
              <a:rPr lang="en-US" altLang="zh-CN" sz="800" dirty="0"/>
              <a:t>/storage/v1/b/example-bucket/o/obj3/</a:t>
            </a:r>
            <a:r>
              <a:rPr lang="en-US" altLang="zh-CN" sz="800" dirty="0" err="1"/>
              <a:t>acl</a:t>
            </a:r>
            <a:r>
              <a:rPr lang="en-US" altLang="zh-CN" sz="800" dirty="0"/>
              <a:t>/</a:t>
            </a:r>
            <a:r>
              <a:rPr lang="en-US" altLang="zh-CN" sz="800" dirty="0" err="1"/>
              <a:t>allUsers</a:t>
            </a:r>
            <a:r>
              <a:rPr lang="en-US" altLang="zh-CN" sz="800" dirty="0"/>
              <a:t>",</a:t>
            </a:r>
          </a:p>
          <a:p>
            <a:r>
              <a:rPr lang="en-US" altLang="zh-CN" sz="800" dirty="0"/>
              <a:t> "bucket": "example-bucket",</a:t>
            </a:r>
          </a:p>
          <a:p>
            <a:r>
              <a:rPr lang="en-US" altLang="zh-CN" sz="800" dirty="0"/>
              <a:t> "object": "obj3",</a:t>
            </a:r>
          </a:p>
          <a:p>
            <a:r>
              <a:rPr lang="en-US" altLang="zh-CN" sz="800" dirty="0"/>
              <a:t> "entity": "</a:t>
            </a:r>
            <a:r>
              <a:rPr lang="en-US" altLang="zh-CN" sz="800" dirty="0" err="1"/>
              <a:t>allUsers</a:t>
            </a:r>
            <a:r>
              <a:rPr lang="en-US" altLang="zh-CN" sz="800" dirty="0"/>
              <a:t>",</a:t>
            </a:r>
          </a:p>
          <a:p>
            <a:r>
              <a:rPr lang="en-US" altLang="zh-CN" sz="800" dirty="0"/>
              <a:t> "role": "READER"</a:t>
            </a:r>
          </a:p>
          <a:p>
            <a:r>
              <a:rPr lang="en-US" altLang="zh-CN" sz="800" dirty="0"/>
              <a:t>}</a:t>
            </a:r>
          </a:p>
          <a:p>
            <a:endParaRPr lang="en-US" altLang="zh-CN" sz="800" dirty="0"/>
          </a:p>
          <a:p>
            <a:r>
              <a:rPr lang="en-US" altLang="zh-CN" sz="800" dirty="0"/>
              <a:t>--batch_pK7JBAk73-E=_AA5eFwv4m2Q=--</a:t>
            </a:r>
            <a:endParaRPr lang="zh-CN" altLang="en-US" sz="800" dirty="0"/>
          </a:p>
        </p:txBody>
      </p:sp>
    </p:spTree>
    <p:extLst>
      <p:ext uri="{BB962C8B-B14F-4D97-AF65-F5344CB8AC3E}">
        <p14:creationId xmlns:p14="http://schemas.microsoft.com/office/powerpoint/2010/main" val="10031723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777240" y="1219201"/>
            <a:ext cx="6096000" cy="3657599"/>
          </a:xfrm>
        </p:spPr>
        <p:txBody>
          <a:bodyPr>
            <a:normAutofit fontScale="92500" lnSpcReduction="20000"/>
          </a:bodyPr>
          <a:lstStyle/>
          <a:p>
            <a:r>
              <a:rPr lang="en-US" altLang="zh-CN" sz="2400" dirty="0"/>
              <a:t>Before request sent to webserver</a:t>
            </a:r>
          </a:p>
          <a:p>
            <a:pPr lvl="1"/>
            <a:r>
              <a:rPr lang="en-US" altLang="zh-CN" sz="2200" dirty="0"/>
              <a:t>web proxy server</a:t>
            </a:r>
          </a:p>
          <a:p>
            <a:pPr lvl="2"/>
            <a:r>
              <a:rPr lang="en-US" altLang="zh-CN" sz="1800" dirty="0"/>
              <a:t>Squash</a:t>
            </a:r>
          </a:p>
          <a:p>
            <a:pPr lvl="2"/>
            <a:r>
              <a:rPr lang="en-US" altLang="zh-CN" sz="1800" dirty="0"/>
              <a:t>Varnish</a:t>
            </a:r>
          </a:p>
          <a:p>
            <a:pPr lvl="1"/>
            <a:r>
              <a:rPr lang="en-US" altLang="zh-CN" sz="2200" dirty="0"/>
              <a:t>http cache</a:t>
            </a:r>
          </a:p>
          <a:p>
            <a:pPr lvl="2"/>
            <a:r>
              <a:rPr lang="en-US" altLang="zh-CN" sz="1800" dirty="0"/>
              <a:t>expire time</a:t>
            </a:r>
          </a:p>
          <a:p>
            <a:pPr lvl="2"/>
            <a:r>
              <a:rPr lang="en-US" altLang="zh-CN" sz="1800" dirty="0" err="1"/>
              <a:t>etag</a:t>
            </a:r>
            <a:endParaRPr lang="en-US" altLang="zh-CN" sz="1800" dirty="0"/>
          </a:p>
          <a:p>
            <a:r>
              <a:rPr lang="en-US" altLang="zh-CN" sz="2400" dirty="0"/>
              <a:t>Before request sent we can do:</a:t>
            </a:r>
          </a:p>
          <a:p>
            <a:pPr lvl="1"/>
            <a:r>
              <a:rPr lang="en-US" altLang="zh-CN" sz="2200" dirty="0" err="1"/>
              <a:t>memcached</a:t>
            </a:r>
            <a:endParaRPr lang="en-US" altLang="zh-CN" sz="2200" dirty="0"/>
          </a:p>
          <a:p>
            <a:pPr lvl="1"/>
            <a:r>
              <a:rPr lang="en-US" altLang="zh-CN" sz="2200" dirty="0" err="1"/>
              <a:t>localstorage</a:t>
            </a:r>
            <a:endParaRPr lang="en-US" altLang="zh-CN" sz="2200" dirty="0"/>
          </a:p>
          <a:p>
            <a:pPr lvl="1"/>
            <a:r>
              <a:rPr lang="en-US" altLang="zh-CN" sz="2200" dirty="0" err="1" smtClean="0"/>
              <a:t>indexDB</a:t>
            </a:r>
            <a:endParaRPr lang="en-US" altLang="zh-CN" sz="2200" dirty="0"/>
          </a:p>
          <a:p>
            <a:r>
              <a:rPr lang="en-US" altLang="zh-CN" sz="2400" dirty="0" smtClean="0"/>
              <a:t>Server-side rendering </a:t>
            </a:r>
            <a:endParaRPr lang="en-US" altLang="zh-CN" sz="2400" dirty="0"/>
          </a:p>
          <a:p>
            <a:endParaRPr lang="en-US" altLang="zh-CN" sz="2400" dirty="0"/>
          </a:p>
          <a:p>
            <a:endParaRPr kumimoji="1" lang="zh-CN" altLang="en-US" dirty="0"/>
          </a:p>
        </p:txBody>
      </p:sp>
      <p:sp>
        <p:nvSpPr>
          <p:cNvPr id="3" name="标题 2"/>
          <p:cNvSpPr>
            <a:spLocks noGrp="1"/>
          </p:cNvSpPr>
          <p:nvPr>
            <p:ph type="title"/>
          </p:nvPr>
        </p:nvSpPr>
        <p:spPr/>
        <p:txBody>
          <a:bodyPr/>
          <a:lstStyle/>
          <a:p>
            <a:r>
              <a:rPr kumimoji="1" lang="en-US" altLang="zh-CN" dirty="0" smtClean="0"/>
              <a:t>HTTP </a:t>
            </a:r>
            <a:r>
              <a:rPr kumimoji="1" lang="en-US" altLang="zh-CN" dirty="0" smtClean="0"/>
              <a:t>Optimize</a:t>
            </a:r>
            <a:endParaRPr kumimoji="1" lang="zh-CN" altLang="en-US" dirty="0"/>
          </a:p>
        </p:txBody>
      </p:sp>
    </p:spTree>
    <p:extLst>
      <p:ext uri="{BB962C8B-B14F-4D97-AF65-F5344CB8AC3E}">
        <p14:creationId xmlns:p14="http://schemas.microsoft.com/office/powerpoint/2010/main" val="114704344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kumimoji="1" lang="en-US" altLang="zh-CN" dirty="0" smtClean="0"/>
              <a:t>Some one who loves to program and enjoys being clever about it!</a:t>
            </a:r>
          </a:p>
          <a:p>
            <a:pPr marL="2578608" lvl="8" indent="0">
              <a:buNone/>
            </a:pPr>
            <a:r>
              <a:rPr kumimoji="1" lang="en-US" altLang="zh-CN" dirty="0"/>
              <a:t> </a:t>
            </a:r>
            <a:r>
              <a:rPr kumimoji="1" lang="en-US" altLang="zh-CN" dirty="0" smtClean="0"/>
              <a:t>              ----   Free Software Magazine</a:t>
            </a:r>
            <a:endParaRPr kumimoji="1" lang="zh-CN" altLang="en-US" dirty="0"/>
          </a:p>
        </p:txBody>
      </p:sp>
      <p:sp>
        <p:nvSpPr>
          <p:cNvPr id="3" name="标题 2"/>
          <p:cNvSpPr>
            <a:spLocks noGrp="1"/>
          </p:cNvSpPr>
          <p:nvPr>
            <p:ph type="title"/>
          </p:nvPr>
        </p:nvSpPr>
        <p:spPr/>
        <p:txBody>
          <a:bodyPr/>
          <a:lstStyle/>
          <a:p>
            <a:r>
              <a:rPr kumimoji="1" lang="en-US" altLang="zh-CN" dirty="0" smtClean="0"/>
              <a:t>Hacker</a:t>
            </a:r>
            <a:endParaRPr kumimoji="1" lang="zh-CN" altLang="en-US" dirty="0"/>
          </a:p>
        </p:txBody>
      </p:sp>
    </p:spTree>
    <p:extLst>
      <p:ext uri="{BB962C8B-B14F-4D97-AF65-F5344CB8AC3E}">
        <p14:creationId xmlns:p14="http://schemas.microsoft.com/office/powerpoint/2010/main" val="379768655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kumimoji="1" lang="en-US" altLang="zh-CN" dirty="0" smtClean="0"/>
              <a:t>Try your best to focus on the things you are doing, then do it better.</a:t>
            </a:r>
          </a:p>
          <a:p>
            <a:r>
              <a:rPr kumimoji="1" lang="en-US" altLang="zh-CN" dirty="0" smtClean="0"/>
              <a:t>A type of “pattern language “</a:t>
            </a:r>
          </a:p>
          <a:p>
            <a:r>
              <a:rPr kumimoji="1" lang="en-US" altLang="zh-CN" dirty="0" smtClean="0"/>
              <a:t>Quality without a name</a:t>
            </a:r>
            <a:endParaRPr kumimoji="1" lang="zh-CN" altLang="en-US" dirty="0"/>
          </a:p>
        </p:txBody>
      </p:sp>
      <p:sp>
        <p:nvSpPr>
          <p:cNvPr id="3" name="标题 2"/>
          <p:cNvSpPr>
            <a:spLocks noGrp="1"/>
          </p:cNvSpPr>
          <p:nvPr>
            <p:ph type="title"/>
          </p:nvPr>
        </p:nvSpPr>
        <p:spPr/>
        <p:txBody>
          <a:bodyPr/>
          <a:lstStyle/>
          <a:p>
            <a:r>
              <a:rPr kumimoji="1" lang="en-US" altLang="zh-CN" dirty="0" smtClean="0"/>
              <a:t>What is pragmatic program?</a:t>
            </a:r>
            <a:endParaRPr kumimoji="1" lang="zh-CN" altLang="en-US" dirty="0"/>
          </a:p>
        </p:txBody>
      </p:sp>
    </p:spTree>
    <p:extLst>
      <p:ext uri="{BB962C8B-B14F-4D97-AF65-F5344CB8AC3E}">
        <p14:creationId xmlns:p14="http://schemas.microsoft.com/office/powerpoint/2010/main" val="107292743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919692" y="555083"/>
            <a:ext cx="6096000" cy="3657599"/>
          </a:xfrm>
        </p:spPr>
        <p:txBody>
          <a:bodyPr/>
          <a:lstStyle/>
          <a:p>
            <a:r>
              <a:rPr lang="en-US" altLang="zh-CN" dirty="0">
                <a:effectLst/>
              </a:rPr>
              <a:t>Early adopter/fast adapter. </a:t>
            </a:r>
            <a:endParaRPr lang="en-US" altLang="zh-CN" dirty="0"/>
          </a:p>
          <a:p>
            <a:r>
              <a:rPr lang="en-US" altLang="zh-CN" dirty="0">
                <a:effectLst/>
              </a:rPr>
              <a:t>Inquisitive </a:t>
            </a:r>
            <a:endParaRPr lang="en-US" altLang="zh-CN" dirty="0"/>
          </a:p>
          <a:p>
            <a:r>
              <a:rPr lang="en-US" altLang="zh-CN" dirty="0">
                <a:effectLst/>
              </a:rPr>
              <a:t>Critical thinker </a:t>
            </a:r>
            <a:endParaRPr lang="en-US" altLang="zh-CN" dirty="0"/>
          </a:p>
          <a:p>
            <a:r>
              <a:rPr lang="en-US" altLang="zh-CN" dirty="0">
                <a:effectLst/>
              </a:rPr>
              <a:t>Realistic </a:t>
            </a:r>
            <a:endParaRPr lang="en-US" altLang="zh-CN" dirty="0"/>
          </a:p>
          <a:p>
            <a:r>
              <a:rPr lang="en-US" altLang="zh-CN" dirty="0">
                <a:effectLst/>
              </a:rPr>
              <a:t>Jack of all trades. </a:t>
            </a:r>
            <a:endParaRPr lang="en-US" altLang="zh-CN" dirty="0"/>
          </a:p>
        </p:txBody>
      </p:sp>
      <p:sp>
        <p:nvSpPr>
          <p:cNvPr id="3" name="标题 2"/>
          <p:cNvSpPr>
            <a:spLocks noGrp="1"/>
          </p:cNvSpPr>
          <p:nvPr>
            <p:ph type="title"/>
          </p:nvPr>
        </p:nvSpPr>
        <p:spPr/>
        <p:txBody>
          <a:bodyPr/>
          <a:lstStyle/>
          <a:p>
            <a:r>
              <a:rPr lang="en-US" altLang="zh-CN" dirty="0">
                <a:effectLst/>
              </a:rPr>
              <a:t>What Makes a Pragmatic Programmer? </a:t>
            </a:r>
            <a:endParaRPr kumimoji="1" lang="zh-CN" altLang="en-US" dirty="0"/>
          </a:p>
        </p:txBody>
      </p:sp>
    </p:spTree>
    <p:extLst>
      <p:ext uri="{BB962C8B-B14F-4D97-AF65-F5344CB8AC3E}">
        <p14:creationId xmlns:p14="http://schemas.microsoft.com/office/powerpoint/2010/main" val="292447504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68680" y="2224479"/>
            <a:ext cx="7452360" cy="3660091"/>
          </a:xfrm>
        </p:spPr>
        <p:txBody>
          <a:bodyPr>
            <a:normAutofit lnSpcReduction="10000"/>
          </a:bodyPr>
          <a:lstStyle/>
          <a:p>
            <a:pPr marL="475488" indent="-457200">
              <a:buFont typeface="+mj-lt"/>
              <a:buAutoNum type="arabicPeriod"/>
            </a:pPr>
            <a:r>
              <a:rPr lang="en-US" altLang="zh-CN" dirty="0">
                <a:effectLst/>
              </a:rPr>
              <a:t>Care About Your Craft </a:t>
            </a:r>
            <a:endParaRPr lang="en-US" altLang="zh-CN" dirty="0"/>
          </a:p>
          <a:p>
            <a:pPr marL="475488" indent="-457200">
              <a:buFont typeface="+mj-lt"/>
              <a:buAutoNum type="arabicPeriod"/>
            </a:pPr>
            <a:r>
              <a:rPr lang="en-US" altLang="zh-CN" dirty="0">
                <a:effectLst/>
              </a:rPr>
              <a:t>Think! About Your Work </a:t>
            </a:r>
            <a:endParaRPr lang="en-US" altLang="zh-CN" dirty="0" smtClean="0">
              <a:effectLst/>
            </a:endParaRPr>
          </a:p>
          <a:p>
            <a:pPr marL="475488" indent="-457200">
              <a:buFont typeface="+mj-lt"/>
              <a:buAutoNum type="arabicPeriod"/>
            </a:pPr>
            <a:r>
              <a:rPr lang="en-US" altLang="zh-CN" dirty="0">
                <a:effectLst/>
              </a:rPr>
              <a:t>Provide Options, Don’t Make Lame Excuses </a:t>
            </a:r>
            <a:endParaRPr lang="en-US" altLang="zh-CN" dirty="0" smtClean="0">
              <a:effectLst/>
            </a:endParaRPr>
          </a:p>
          <a:p>
            <a:pPr marL="475488" indent="-457200">
              <a:buFont typeface="+mj-lt"/>
              <a:buAutoNum type="arabicPeriod"/>
            </a:pPr>
            <a:r>
              <a:rPr lang="en-US" altLang="zh-CN" dirty="0">
                <a:effectLst/>
              </a:rPr>
              <a:t>Don’t Live with Broken Windows </a:t>
            </a:r>
            <a:endParaRPr lang="en-US" altLang="zh-CN" dirty="0" smtClean="0">
              <a:effectLst/>
            </a:endParaRPr>
          </a:p>
          <a:p>
            <a:pPr marL="475488" indent="-457200">
              <a:buFont typeface="+mj-lt"/>
              <a:buAutoNum type="arabicPeriod"/>
            </a:pPr>
            <a:r>
              <a:rPr lang="en-US" altLang="zh-CN" dirty="0">
                <a:effectLst/>
              </a:rPr>
              <a:t>Be a Catalyst for Change </a:t>
            </a:r>
            <a:endParaRPr lang="en-US" altLang="zh-CN" dirty="0" smtClean="0">
              <a:effectLst/>
            </a:endParaRPr>
          </a:p>
          <a:p>
            <a:pPr marL="475488" indent="-457200">
              <a:buFont typeface="+mj-lt"/>
              <a:buAutoNum type="arabicPeriod"/>
            </a:pPr>
            <a:r>
              <a:rPr lang="en-US" altLang="zh-CN" dirty="0">
                <a:effectLst/>
              </a:rPr>
              <a:t>Remember the Big Picture </a:t>
            </a:r>
            <a:endParaRPr lang="en-US" altLang="zh-CN" dirty="0"/>
          </a:p>
          <a:p>
            <a:pPr marL="475488" indent="-457200">
              <a:buFont typeface="+mj-lt"/>
              <a:buAutoNum type="arabicPeriod"/>
            </a:pPr>
            <a:r>
              <a:rPr lang="en-US" altLang="zh-CN" dirty="0">
                <a:effectLst/>
              </a:rPr>
              <a:t>Make Quality a Requirements Issue </a:t>
            </a:r>
            <a:endParaRPr lang="en-US" altLang="zh-CN" dirty="0" smtClean="0">
              <a:effectLst/>
            </a:endParaRPr>
          </a:p>
          <a:p>
            <a:pPr marL="475488" indent="-457200">
              <a:buFont typeface="+mj-lt"/>
              <a:buAutoNum type="arabicPeriod"/>
            </a:pPr>
            <a:r>
              <a:rPr lang="en-US" altLang="zh-CN" dirty="0">
                <a:effectLst/>
              </a:rPr>
              <a:t>Invest Regularly in Your Knowledge </a:t>
            </a:r>
            <a:r>
              <a:rPr lang="en-US" altLang="zh-CN" dirty="0" smtClean="0">
                <a:effectLst/>
              </a:rPr>
              <a:t>Portfolio</a:t>
            </a:r>
          </a:p>
          <a:p>
            <a:pPr marL="475488" indent="-457200">
              <a:buAutoNum type="arabicPeriod" startAt="9"/>
            </a:pPr>
            <a:r>
              <a:rPr lang="en-US" altLang="zh-CN" dirty="0">
                <a:effectLst/>
              </a:rPr>
              <a:t>Critically Analyze What You Read and Hear </a:t>
            </a:r>
          </a:p>
          <a:p>
            <a:pPr marL="475488" indent="-457200">
              <a:buFont typeface="Wingdings" pitchFamily="2" charset="2"/>
              <a:buAutoNum type="arabicPeriod" startAt="9"/>
            </a:pPr>
            <a:r>
              <a:rPr lang="en-US" altLang="zh-CN" dirty="0">
                <a:effectLst/>
              </a:rPr>
              <a:t>It’s Both What You Say and the Way You Say It </a:t>
            </a:r>
            <a:r>
              <a:rPr lang="en-US" altLang="zh-CN" dirty="0" smtClean="0">
                <a:effectLst/>
              </a:rPr>
              <a:t> </a:t>
            </a:r>
            <a:endParaRPr lang="en-US" altLang="zh-CN" dirty="0"/>
          </a:p>
          <a:p>
            <a:pPr marL="475488" indent="-457200">
              <a:buFont typeface="+mj-lt"/>
              <a:buAutoNum type="arabicPeriod"/>
            </a:pPr>
            <a:endParaRPr lang="en-US" altLang="zh-CN" dirty="0"/>
          </a:p>
          <a:p>
            <a:pPr marL="475488" indent="-457200">
              <a:buFont typeface="+mj-lt"/>
              <a:buAutoNum type="arabicPeriod"/>
            </a:pPr>
            <a:endParaRPr lang="en-US" altLang="zh-CN" dirty="0"/>
          </a:p>
          <a:p>
            <a:pPr marL="475488" indent="-457200">
              <a:buFont typeface="+mj-lt"/>
              <a:buAutoNum type="arabicPeriod"/>
            </a:pPr>
            <a:endParaRPr lang="en-US" altLang="zh-CN" dirty="0"/>
          </a:p>
          <a:p>
            <a:pPr marL="475488" indent="-457200">
              <a:buFont typeface="+mj-lt"/>
              <a:buAutoNum type="arabicPeriod"/>
            </a:pPr>
            <a:endParaRPr lang="en-US" altLang="zh-CN" dirty="0" smtClean="0"/>
          </a:p>
          <a:p>
            <a:endParaRPr lang="en-US" altLang="zh-CN" dirty="0"/>
          </a:p>
          <a:p>
            <a:endParaRPr kumimoji="1" lang="zh-CN" altLang="en-US" dirty="0"/>
          </a:p>
        </p:txBody>
      </p:sp>
      <p:sp>
        <p:nvSpPr>
          <p:cNvPr id="3" name="标题 2"/>
          <p:cNvSpPr>
            <a:spLocks noGrp="1"/>
          </p:cNvSpPr>
          <p:nvPr>
            <p:ph type="title"/>
          </p:nvPr>
        </p:nvSpPr>
        <p:spPr>
          <a:xfrm>
            <a:off x="777240" y="5567736"/>
            <a:ext cx="7543800" cy="914400"/>
          </a:xfrm>
        </p:spPr>
        <p:txBody>
          <a:bodyPr/>
          <a:lstStyle/>
          <a:p>
            <a:r>
              <a:rPr kumimoji="1" lang="en-US" altLang="zh-CN" dirty="0" smtClean="0"/>
              <a:t>Tips </a:t>
            </a:r>
            <a:r>
              <a:rPr kumimoji="1" lang="zh-CN" altLang="en-US" dirty="0" smtClean="0"/>
              <a:t>－</a:t>
            </a:r>
            <a:r>
              <a:rPr kumimoji="1" lang="en-US" altLang="zh-CN" dirty="0" smtClean="0"/>
              <a:t> </a:t>
            </a:r>
            <a:r>
              <a:rPr lang="en-US" altLang="zh-CN" dirty="0">
                <a:effectLst/>
              </a:rPr>
              <a:t>A PRAGMATIC PHILOSOPHY </a:t>
            </a:r>
            <a:endParaRPr kumimoji="1" lang="zh-CN" altLang="en-US" dirty="0"/>
          </a:p>
        </p:txBody>
      </p:sp>
    </p:spTree>
    <p:extLst>
      <p:ext uri="{BB962C8B-B14F-4D97-AF65-F5344CB8AC3E}">
        <p14:creationId xmlns:p14="http://schemas.microsoft.com/office/powerpoint/2010/main" val="2767728615"/>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元素">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95000"/>
              </a:schemeClr>
            </a:gs>
            <a:gs pos="100000">
              <a:schemeClr val="phClr">
                <a:shade val="40000"/>
                <a:satMod val="180000"/>
              </a:schemeClr>
            </a:gs>
          </a:gsLst>
          <a:lin ang="5400000" scaled="0"/>
        </a:gradFill>
        <a:blipFill>
          <a:blip xmlns:r="http://schemas.openxmlformats.org/officeDocument/2006/relationships" r:embed="rId1">
            <a:duotone>
              <a:schemeClr val="phClr">
                <a:shade val="14000"/>
                <a:satMod val="280000"/>
              </a:schemeClr>
              <a:schemeClr val="phClr">
                <a:tint val="60000"/>
                <a:satMod val="120000"/>
              </a:schemeClr>
            </a:duotone>
          </a:blip>
          <a:stretch/>
        </a:blipFill>
      </a:bgFillStyleLst>
    </a:fmtScheme>
  </a:themeElements>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元素.thmx</Template>
  <TotalTime>9550</TotalTime>
  <Words>6714</Words>
  <Application>Microsoft Macintosh PowerPoint</Application>
  <PresentationFormat>全屏显示(4:3)</PresentationFormat>
  <Paragraphs>631</Paragraphs>
  <Slides>17</Slides>
  <Notes>17</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元素</vt:lpstr>
      <vt:lpstr>The Best or Nothing!</vt:lpstr>
      <vt:lpstr>Garbage Collector</vt:lpstr>
      <vt:lpstr>Batch Query or not?</vt:lpstr>
      <vt:lpstr>PowerPoint 演示文稿</vt:lpstr>
      <vt:lpstr>HTTP Optimize</vt:lpstr>
      <vt:lpstr>Hacker</vt:lpstr>
      <vt:lpstr>What is pragmatic program?</vt:lpstr>
      <vt:lpstr>What Makes a Pragmatic Programmer? </vt:lpstr>
      <vt:lpstr>Tips － A PRAGMATIC PHILOSOPHY </vt:lpstr>
      <vt:lpstr>Tips － A PRAGMATIC APPROACH </vt:lpstr>
      <vt:lpstr>Tips － The Basic Tools </vt:lpstr>
      <vt:lpstr>Tips - Pragmatic Paranoia </vt:lpstr>
      <vt:lpstr>Tips - Bend, or Break </vt:lpstr>
      <vt:lpstr>Tips - While You Are Coding </vt:lpstr>
      <vt:lpstr>Tips -  Before the Project </vt:lpstr>
      <vt:lpstr>Tips - Pragmatic Projects </vt:lpstr>
      <vt:lpstr>Picks share  R Markdwon</vt:lpstr>
    </vt:vector>
  </TitlesOfParts>
  <Company>zcity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Zhang Jin</dc:creator>
  <cp:lastModifiedBy>Zhang Jin</cp:lastModifiedBy>
  <cp:revision>129</cp:revision>
  <dcterms:created xsi:type="dcterms:W3CDTF">2014-10-12T01:44:39Z</dcterms:created>
  <dcterms:modified xsi:type="dcterms:W3CDTF">2014-10-23T09:01:58Z</dcterms:modified>
</cp:coreProperties>
</file>

<file path=docProps/thumbnail.jpeg>
</file>